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2"/>
  </p:notesMasterIdLst>
  <p:handoutMasterIdLst>
    <p:handoutMasterId r:id="rId13"/>
  </p:handoutMasterIdLst>
  <p:sldIdLst>
    <p:sldId id="319" r:id="rId5"/>
    <p:sldId id="326" r:id="rId6"/>
    <p:sldId id="318" r:id="rId7"/>
    <p:sldId id="331" r:id="rId8"/>
    <p:sldId id="332" r:id="rId9"/>
    <p:sldId id="330" r:id="rId10"/>
    <p:sldId id="329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06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C4"/>
    <a:srgbClr val="002060"/>
    <a:srgbClr val="FFFFFF"/>
    <a:srgbClr val="82D1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8" autoAdjust="0"/>
    <p:restoredTop sz="99712" autoAdjust="0"/>
  </p:normalViewPr>
  <p:slideViewPr>
    <p:cSldViewPr snapToGrid="0" showGuides="1">
      <p:cViewPr>
        <p:scale>
          <a:sx n="82" d="100"/>
          <a:sy n="82" d="100"/>
        </p:scale>
        <p:origin x="-696" y="-216"/>
      </p:cViewPr>
      <p:guideLst>
        <p:guide orient="horz" pos="3906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5811463235396585E-2"/>
          <c:y val="0.29131653163352816"/>
          <c:w val="0.96206327964441063"/>
          <c:h val="0.590599667277390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ADE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91 060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81-452B-B695-31F9884FBA2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15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/>
                      <a:t>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81-452B-B695-31F9884FBA23}"/>
                </c:ext>
              </c:extLst>
            </c:dLbl>
            <c:dLbl>
              <c:idx val="6"/>
              <c:layout>
                <c:manualLayout>
                  <c:x val="-6.76378767494088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Лист1!$A$3:$A$8</c:f>
              <c:strCache>
                <c:ptCount val="6"/>
                <c:pt idx="0">
                  <c:v>c 01.07.2015-2016</c:v>
                </c:pt>
                <c:pt idx="1">
                  <c:v>с 01.01.2019 </c:v>
                </c:pt>
                <c:pt idx="2">
                  <c:v>с 01.04.2019 </c:v>
                </c:pt>
                <c:pt idx="3">
                  <c:v>с 01.07.2019 </c:v>
                </c:pt>
                <c:pt idx="4">
                  <c:v>с 01.10.2019 </c:v>
                </c:pt>
                <c:pt idx="5">
                  <c:v>с 01.01.2020 </c:v>
                </c:pt>
              </c:strCache>
            </c:strRef>
          </c:cat>
          <c:val>
            <c:numRef>
              <c:f>Лист1!$B$3:$B$8</c:f>
              <c:numCache>
                <c:formatCode>#,##0</c:formatCode>
                <c:ptCount val="6"/>
                <c:pt idx="0">
                  <c:v>91060</c:v>
                </c:pt>
                <c:pt idx="1">
                  <c:v>15000</c:v>
                </c:pt>
                <c:pt idx="2">
                  <c:v>63196</c:v>
                </c:pt>
                <c:pt idx="3">
                  <c:v>185923</c:v>
                </c:pt>
                <c:pt idx="4">
                  <c:v>118491</c:v>
                </c:pt>
                <c:pt idx="5">
                  <c:v>470000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51-4AD4-832A-91DC1CCAC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70880"/>
        <c:axId val="40572416"/>
      </c:barChart>
      <c:catAx>
        <c:axId val="4057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+mn-lt"/>
                <a:cs typeface="Arial" pitchFamily="34" charset="0"/>
              </a:defRPr>
            </a:pPr>
            <a:endParaRPr lang="ru-RU"/>
          </a:p>
        </c:txPr>
        <c:crossAx val="40572416"/>
        <c:crosses val="autoZero"/>
        <c:auto val="1"/>
        <c:lblAlgn val="ctr"/>
        <c:lblOffset val="100"/>
        <c:noMultiLvlLbl val="0"/>
      </c:catAx>
      <c:valAx>
        <c:axId val="405724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405708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EA4AA-FFBF-45BA-A242-3D9613D0DE3F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C10FD402-2D60-4489-B934-F21DDDD2856F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Для налогоплательщиков применяющих онлайн-ККМ: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567449F6-36A1-4D5B-82AF-CF93E5CC06CA}" type="parTrans" cxnId="{992C7021-535A-4277-84C9-4344E498662F}">
      <dgm:prSet/>
      <dgm:spPr/>
      <dgm:t>
        <a:bodyPr/>
        <a:lstStyle/>
        <a:p>
          <a:endParaRPr lang="ru-RU"/>
        </a:p>
      </dgm:t>
    </dgm:pt>
    <dgm:pt modelId="{894C262E-431F-4AD9-9B72-542E96EC034A}" type="sibTrans" cxnId="{992C7021-535A-4277-84C9-4344E498662F}">
      <dgm:prSet/>
      <dgm:spPr/>
      <dgm:t>
        <a:bodyPr/>
        <a:lstStyle/>
        <a:p>
          <a:endParaRPr lang="ru-RU"/>
        </a:p>
      </dgm:t>
    </dgm:pt>
    <dgm:pt modelId="{088B2D71-D767-4CCE-8E12-0761247C1B1B}">
      <dgm:prSet/>
      <dgm:spPr/>
      <dgm:t>
        <a:bodyPr/>
        <a:lstStyle/>
        <a:p>
          <a:pPr rtl="0"/>
          <a:r>
            <a:rPr lang="ru-RU" b="1" smtClean="0"/>
            <a:t>1.Есть возможность зарегистрировать онлайн-ККМ через сайт ОФД без посещения УГД;</a:t>
          </a:r>
          <a:endParaRPr lang="ru-RU"/>
        </a:p>
      </dgm:t>
    </dgm:pt>
    <dgm:pt modelId="{51086DB0-DB49-42EE-BAE4-0C78BFB70509}" type="parTrans" cxnId="{B9337B45-5802-4998-B1A8-A22F96D1B3C3}">
      <dgm:prSet/>
      <dgm:spPr/>
      <dgm:t>
        <a:bodyPr/>
        <a:lstStyle/>
        <a:p>
          <a:endParaRPr lang="ru-RU"/>
        </a:p>
      </dgm:t>
    </dgm:pt>
    <dgm:pt modelId="{ECAB58B5-6293-4478-B9DF-475A1F8F8249}" type="sibTrans" cxnId="{B9337B45-5802-4998-B1A8-A22F96D1B3C3}">
      <dgm:prSet/>
      <dgm:spPr/>
      <dgm:t>
        <a:bodyPr/>
        <a:lstStyle/>
        <a:p>
          <a:endParaRPr lang="ru-RU"/>
        </a:p>
      </dgm:t>
    </dgm:pt>
    <dgm:pt modelId="{C9E2D527-F691-4F99-B812-E14F1985785F}">
      <dgm:prSet/>
      <dgm:spPr/>
      <dgm:t>
        <a:bodyPr/>
        <a:lstStyle/>
        <a:p>
          <a:pPr rtl="0"/>
          <a:r>
            <a:rPr lang="ru-RU" b="1" smtClean="0"/>
            <a:t>2. Отменена обязанность по ведению книги учета наличных денег;</a:t>
          </a:r>
          <a:endParaRPr lang="ru-RU"/>
        </a:p>
      </dgm:t>
    </dgm:pt>
    <dgm:pt modelId="{C697EF57-78F3-481A-9045-190D3076A063}" type="parTrans" cxnId="{433F2483-4540-46CE-ABE7-5715A8605F2F}">
      <dgm:prSet/>
      <dgm:spPr/>
      <dgm:t>
        <a:bodyPr/>
        <a:lstStyle/>
        <a:p>
          <a:endParaRPr lang="ru-RU"/>
        </a:p>
      </dgm:t>
    </dgm:pt>
    <dgm:pt modelId="{281B7514-0A1D-46E8-BE69-238D4CEA3055}" type="sibTrans" cxnId="{433F2483-4540-46CE-ABE7-5715A8605F2F}">
      <dgm:prSet/>
      <dgm:spPr/>
      <dgm:t>
        <a:bodyPr/>
        <a:lstStyle/>
        <a:p>
          <a:endParaRPr lang="ru-RU"/>
        </a:p>
      </dgm:t>
    </dgm:pt>
    <dgm:pt modelId="{9D222E46-8E9C-471F-A150-958BA7F93F94}">
      <dgm:prSet/>
      <dgm:spPr/>
      <dgm:t>
        <a:bodyPr/>
        <a:lstStyle/>
        <a:p>
          <a:pPr rtl="0"/>
          <a:r>
            <a:rPr lang="ru-RU" b="1" smtClean="0"/>
            <a:t>3. Отменена обязанность по регистрации книги товарных чеков в УГД. </a:t>
          </a:r>
          <a:endParaRPr lang="ru-RU"/>
        </a:p>
      </dgm:t>
    </dgm:pt>
    <dgm:pt modelId="{05B7F2E1-AFDC-42D6-96F7-6DE945D63B9B}" type="parTrans" cxnId="{EAD32D39-B732-4705-B613-408330A31D01}">
      <dgm:prSet/>
      <dgm:spPr/>
      <dgm:t>
        <a:bodyPr/>
        <a:lstStyle/>
        <a:p>
          <a:endParaRPr lang="ru-RU"/>
        </a:p>
      </dgm:t>
    </dgm:pt>
    <dgm:pt modelId="{BD7386F3-B661-4904-AC8A-A0D608042CC3}" type="sibTrans" cxnId="{EAD32D39-B732-4705-B613-408330A31D01}">
      <dgm:prSet/>
      <dgm:spPr/>
      <dgm:t>
        <a:bodyPr/>
        <a:lstStyle/>
        <a:p>
          <a:endParaRPr lang="ru-RU"/>
        </a:p>
      </dgm:t>
    </dgm:pt>
    <dgm:pt modelId="{AD4D4DEF-0244-47F1-8736-57BD2F18D827}" type="pres">
      <dgm:prSet presAssocID="{6B0EA4AA-FFBF-45BA-A242-3D9613D0DE3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9E3B5B7-85E9-4563-8EDA-A03A3FE69975}" type="pres">
      <dgm:prSet presAssocID="{C10FD402-2D60-4489-B934-F21DDDD2856F}" presName="parenttextcomposite" presStyleCnt="0"/>
      <dgm:spPr/>
    </dgm:pt>
    <dgm:pt modelId="{DC1640D7-3B0F-4227-8CCA-0A3B941A5AB0}" type="pres">
      <dgm:prSet presAssocID="{C10FD402-2D60-4489-B934-F21DDDD2856F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A3C81-3F3C-4425-8FEC-8D9D45AD4CFE}" type="pres">
      <dgm:prSet presAssocID="{C10FD402-2D60-4489-B934-F21DDDD2856F}" presName="parallelogramComposite" presStyleCnt="0"/>
      <dgm:spPr/>
    </dgm:pt>
    <dgm:pt modelId="{34DC7CB6-78BB-470E-8D23-3FB91E3D9357}" type="pres">
      <dgm:prSet presAssocID="{C10FD402-2D60-4489-B934-F21DDDD2856F}" presName="parallelogram1" presStyleLbl="alignNode1" presStyleIdx="0" presStyleCnt="28"/>
      <dgm:spPr/>
    </dgm:pt>
    <dgm:pt modelId="{8A2390E5-D95B-444D-9C4E-104DC8D5BAD4}" type="pres">
      <dgm:prSet presAssocID="{C10FD402-2D60-4489-B934-F21DDDD2856F}" presName="parallelogram2" presStyleLbl="alignNode1" presStyleIdx="1" presStyleCnt="28"/>
      <dgm:spPr/>
    </dgm:pt>
    <dgm:pt modelId="{D4D80B5F-BADB-4D25-B804-976D7A43FB18}" type="pres">
      <dgm:prSet presAssocID="{C10FD402-2D60-4489-B934-F21DDDD2856F}" presName="parallelogram3" presStyleLbl="alignNode1" presStyleIdx="2" presStyleCnt="28"/>
      <dgm:spPr/>
    </dgm:pt>
    <dgm:pt modelId="{C7CFABC6-DAFE-490D-B97E-72856258837C}" type="pres">
      <dgm:prSet presAssocID="{C10FD402-2D60-4489-B934-F21DDDD2856F}" presName="parallelogram4" presStyleLbl="alignNode1" presStyleIdx="3" presStyleCnt="28"/>
      <dgm:spPr/>
    </dgm:pt>
    <dgm:pt modelId="{94D51F04-A715-42B6-A614-BCE63C4B36E5}" type="pres">
      <dgm:prSet presAssocID="{C10FD402-2D60-4489-B934-F21DDDD2856F}" presName="parallelogram5" presStyleLbl="alignNode1" presStyleIdx="4" presStyleCnt="28"/>
      <dgm:spPr/>
    </dgm:pt>
    <dgm:pt modelId="{F5208764-EE40-450B-A3AB-282069E3FAE7}" type="pres">
      <dgm:prSet presAssocID="{C10FD402-2D60-4489-B934-F21DDDD2856F}" presName="parallelogram6" presStyleLbl="alignNode1" presStyleIdx="5" presStyleCnt="28"/>
      <dgm:spPr/>
    </dgm:pt>
    <dgm:pt modelId="{433CF1BC-B0D0-48CE-950A-B78E257916CB}" type="pres">
      <dgm:prSet presAssocID="{C10FD402-2D60-4489-B934-F21DDDD2856F}" presName="parallelogram7" presStyleLbl="alignNode1" presStyleIdx="6" presStyleCnt="28"/>
      <dgm:spPr/>
    </dgm:pt>
    <dgm:pt modelId="{387C3812-9066-4DED-8505-1444FF1B289C}" type="pres">
      <dgm:prSet presAssocID="{894C262E-431F-4AD9-9B72-542E96EC034A}" presName="sibTrans" presStyleCnt="0"/>
      <dgm:spPr/>
    </dgm:pt>
    <dgm:pt modelId="{5D771AEB-BF9E-41F5-B019-1EE21583878C}" type="pres">
      <dgm:prSet presAssocID="{088B2D71-D767-4CCE-8E12-0761247C1B1B}" presName="parenttextcomposite" presStyleCnt="0"/>
      <dgm:spPr/>
    </dgm:pt>
    <dgm:pt modelId="{91B52E21-8B54-4238-8376-23FA8FF6D030}" type="pres">
      <dgm:prSet presAssocID="{088B2D71-D767-4CCE-8E12-0761247C1B1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FE25B-05C3-421D-9888-789332DC494F}" type="pres">
      <dgm:prSet presAssocID="{088B2D71-D767-4CCE-8E12-0761247C1B1B}" presName="parallelogramComposite" presStyleCnt="0"/>
      <dgm:spPr/>
    </dgm:pt>
    <dgm:pt modelId="{5607D674-BCF0-4DF6-9CA2-14174F6DA64D}" type="pres">
      <dgm:prSet presAssocID="{088B2D71-D767-4CCE-8E12-0761247C1B1B}" presName="parallelogram1" presStyleLbl="alignNode1" presStyleIdx="7" presStyleCnt="28"/>
      <dgm:spPr/>
    </dgm:pt>
    <dgm:pt modelId="{239D9835-5704-4EDA-9C55-E8E413313EDA}" type="pres">
      <dgm:prSet presAssocID="{088B2D71-D767-4CCE-8E12-0761247C1B1B}" presName="parallelogram2" presStyleLbl="alignNode1" presStyleIdx="8" presStyleCnt="28"/>
      <dgm:spPr/>
    </dgm:pt>
    <dgm:pt modelId="{E163C205-5207-4014-8BDC-02539DC582FF}" type="pres">
      <dgm:prSet presAssocID="{088B2D71-D767-4CCE-8E12-0761247C1B1B}" presName="parallelogram3" presStyleLbl="alignNode1" presStyleIdx="9" presStyleCnt="28"/>
      <dgm:spPr/>
    </dgm:pt>
    <dgm:pt modelId="{95027E76-E725-46BA-9932-3BC7B3C9FB1E}" type="pres">
      <dgm:prSet presAssocID="{088B2D71-D767-4CCE-8E12-0761247C1B1B}" presName="parallelogram4" presStyleLbl="alignNode1" presStyleIdx="10" presStyleCnt="28"/>
      <dgm:spPr/>
    </dgm:pt>
    <dgm:pt modelId="{E17B220D-1DCB-4B99-8985-FABCD50B3FBF}" type="pres">
      <dgm:prSet presAssocID="{088B2D71-D767-4CCE-8E12-0761247C1B1B}" presName="parallelogram5" presStyleLbl="alignNode1" presStyleIdx="11" presStyleCnt="28"/>
      <dgm:spPr/>
    </dgm:pt>
    <dgm:pt modelId="{0E545637-08BF-473F-BF79-AD2A8F0295B7}" type="pres">
      <dgm:prSet presAssocID="{088B2D71-D767-4CCE-8E12-0761247C1B1B}" presName="parallelogram6" presStyleLbl="alignNode1" presStyleIdx="12" presStyleCnt="28"/>
      <dgm:spPr/>
    </dgm:pt>
    <dgm:pt modelId="{33D3BFC1-944D-4C87-9A32-181837A0A9F1}" type="pres">
      <dgm:prSet presAssocID="{088B2D71-D767-4CCE-8E12-0761247C1B1B}" presName="parallelogram7" presStyleLbl="alignNode1" presStyleIdx="13" presStyleCnt="28"/>
      <dgm:spPr/>
    </dgm:pt>
    <dgm:pt modelId="{ECC62A12-0A98-44C8-A228-19BA97E7CD0E}" type="pres">
      <dgm:prSet presAssocID="{ECAB58B5-6293-4478-B9DF-475A1F8F8249}" presName="sibTrans" presStyleCnt="0"/>
      <dgm:spPr/>
    </dgm:pt>
    <dgm:pt modelId="{E9748559-E09F-420B-92BF-0C83046E75AA}" type="pres">
      <dgm:prSet presAssocID="{C9E2D527-F691-4F99-B812-E14F1985785F}" presName="parenttextcomposite" presStyleCnt="0"/>
      <dgm:spPr/>
    </dgm:pt>
    <dgm:pt modelId="{EF5BCE59-D0CF-4912-B61A-DCA461919038}" type="pres">
      <dgm:prSet presAssocID="{C9E2D527-F691-4F99-B812-E14F1985785F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DACD9-A4DA-487D-A54C-3337EAAB6D62}" type="pres">
      <dgm:prSet presAssocID="{C9E2D527-F691-4F99-B812-E14F1985785F}" presName="parallelogramComposite" presStyleCnt="0"/>
      <dgm:spPr/>
    </dgm:pt>
    <dgm:pt modelId="{69FED3A7-757C-4B7D-AC3C-D1DDDCB8D14D}" type="pres">
      <dgm:prSet presAssocID="{C9E2D527-F691-4F99-B812-E14F1985785F}" presName="parallelogram1" presStyleLbl="alignNode1" presStyleIdx="14" presStyleCnt="28"/>
      <dgm:spPr/>
    </dgm:pt>
    <dgm:pt modelId="{A1841BFE-1CCE-459D-B1CE-EF0DF72CA675}" type="pres">
      <dgm:prSet presAssocID="{C9E2D527-F691-4F99-B812-E14F1985785F}" presName="parallelogram2" presStyleLbl="alignNode1" presStyleIdx="15" presStyleCnt="28"/>
      <dgm:spPr/>
    </dgm:pt>
    <dgm:pt modelId="{5FB1BAB1-674B-4EDE-9235-C1AB260779CB}" type="pres">
      <dgm:prSet presAssocID="{C9E2D527-F691-4F99-B812-E14F1985785F}" presName="parallelogram3" presStyleLbl="alignNode1" presStyleIdx="16" presStyleCnt="28"/>
      <dgm:spPr/>
    </dgm:pt>
    <dgm:pt modelId="{5E5B78F1-6226-4853-9B33-C1F689882261}" type="pres">
      <dgm:prSet presAssocID="{C9E2D527-F691-4F99-B812-E14F1985785F}" presName="parallelogram4" presStyleLbl="alignNode1" presStyleIdx="17" presStyleCnt="28"/>
      <dgm:spPr/>
    </dgm:pt>
    <dgm:pt modelId="{BFB4F3BC-57B7-48B9-8BA4-49462FA60FE3}" type="pres">
      <dgm:prSet presAssocID="{C9E2D527-F691-4F99-B812-E14F1985785F}" presName="parallelogram5" presStyleLbl="alignNode1" presStyleIdx="18" presStyleCnt="28"/>
      <dgm:spPr/>
    </dgm:pt>
    <dgm:pt modelId="{F4BA6E0F-0BCB-40E8-8102-A9087B4B2F5D}" type="pres">
      <dgm:prSet presAssocID="{C9E2D527-F691-4F99-B812-E14F1985785F}" presName="parallelogram6" presStyleLbl="alignNode1" presStyleIdx="19" presStyleCnt="28"/>
      <dgm:spPr/>
    </dgm:pt>
    <dgm:pt modelId="{67DD04EC-65C1-4137-8AE4-757E831A1491}" type="pres">
      <dgm:prSet presAssocID="{C9E2D527-F691-4F99-B812-E14F1985785F}" presName="parallelogram7" presStyleLbl="alignNode1" presStyleIdx="20" presStyleCnt="28"/>
      <dgm:spPr/>
    </dgm:pt>
    <dgm:pt modelId="{1196746B-A0C4-47EC-9350-EBDDFB10D523}" type="pres">
      <dgm:prSet presAssocID="{281B7514-0A1D-46E8-BE69-238D4CEA3055}" presName="sibTrans" presStyleCnt="0"/>
      <dgm:spPr/>
    </dgm:pt>
    <dgm:pt modelId="{9CC3D933-F9BB-4F9F-B5AA-6481D4FD8CF2}" type="pres">
      <dgm:prSet presAssocID="{9D222E46-8E9C-471F-A150-958BA7F93F94}" presName="parenttextcomposite" presStyleCnt="0"/>
      <dgm:spPr/>
    </dgm:pt>
    <dgm:pt modelId="{DE02CCFF-3F15-475E-86EA-8B9AC6A22A44}" type="pres">
      <dgm:prSet presAssocID="{9D222E46-8E9C-471F-A150-958BA7F93F94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BCC98-37E7-472F-BD8E-B1C6599ADA14}" type="pres">
      <dgm:prSet presAssocID="{9D222E46-8E9C-471F-A150-958BA7F93F94}" presName="parallelogramComposite" presStyleCnt="0"/>
      <dgm:spPr/>
    </dgm:pt>
    <dgm:pt modelId="{3015E5AF-2B63-477F-9607-71B5C785BAAE}" type="pres">
      <dgm:prSet presAssocID="{9D222E46-8E9C-471F-A150-958BA7F93F94}" presName="parallelogram1" presStyleLbl="alignNode1" presStyleIdx="21" presStyleCnt="28"/>
      <dgm:spPr/>
    </dgm:pt>
    <dgm:pt modelId="{B8551413-E4FB-4C19-82BE-D9AB38FC7D6A}" type="pres">
      <dgm:prSet presAssocID="{9D222E46-8E9C-471F-A150-958BA7F93F94}" presName="parallelogram2" presStyleLbl="alignNode1" presStyleIdx="22" presStyleCnt="28"/>
      <dgm:spPr/>
    </dgm:pt>
    <dgm:pt modelId="{606BF031-5103-41BE-AE2D-9E3805D17CE8}" type="pres">
      <dgm:prSet presAssocID="{9D222E46-8E9C-471F-A150-958BA7F93F94}" presName="parallelogram3" presStyleLbl="alignNode1" presStyleIdx="23" presStyleCnt="28"/>
      <dgm:spPr/>
    </dgm:pt>
    <dgm:pt modelId="{90D2CDE0-136B-4FB8-8CAF-0CBDA57FE2D2}" type="pres">
      <dgm:prSet presAssocID="{9D222E46-8E9C-471F-A150-958BA7F93F94}" presName="parallelogram4" presStyleLbl="alignNode1" presStyleIdx="24" presStyleCnt="28"/>
      <dgm:spPr/>
    </dgm:pt>
    <dgm:pt modelId="{41E41EAC-7EEB-46D4-9ACA-05DB18F6588A}" type="pres">
      <dgm:prSet presAssocID="{9D222E46-8E9C-471F-A150-958BA7F93F94}" presName="parallelogram5" presStyleLbl="alignNode1" presStyleIdx="25" presStyleCnt="28"/>
      <dgm:spPr/>
    </dgm:pt>
    <dgm:pt modelId="{C4CCC892-C788-48A2-A1C0-216A4A21BEE9}" type="pres">
      <dgm:prSet presAssocID="{9D222E46-8E9C-471F-A150-958BA7F93F94}" presName="parallelogram6" presStyleLbl="alignNode1" presStyleIdx="26" presStyleCnt="28"/>
      <dgm:spPr/>
    </dgm:pt>
    <dgm:pt modelId="{4E21BC8A-27F0-4291-9B97-66D2BC74ABE8}" type="pres">
      <dgm:prSet presAssocID="{9D222E46-8E9C-471F-A150-958BA7F93F94}" presName="parallelogram7" presStyleLbl="alignNode1" presStyleIdx="27" presStyleCnt="28"/>
      <dgm:spPr/>
    </dgm:pt>
  </dgm:ptLst>
  <dgm:cxnLst>
    <dgm:cxn modelId="{433F2483-4540-46CE-ABE7-5715A8605F2F}" srcId="{6B0EA4AA-FFBF-45BA-A242-3D9613D0DE3F}" destId="{C9E2D527-F691-4F99-B812-E14F1985785F}" srcOrd="2" destOrd="0" parTransId="{C697EF57-78F3-481A-9045-190D3076A063}" sibTransId="{281B7514-0A1D-46E8-BE69-238D4CEA3055}"/>
    <dgm:cxn modelId="{089A2A72-100F-431A-B012-FDAA067898D6}" type="presOf" srcId="{6B0EA4AA-FFBF-45BA-A242-3D9613D0DE3F}" destId="{AD4D4DEF-0244-47F1-8736-57BD2F18D827}" srcOrd="0" destOrd="0" presId="urn:microsoft.com/office/officeart/2008/layout/VerticalAccentList"/>
    <dgm:cxn modelId="{EAD32D39-B732-4705-B613-408330A31D01}" srcId="{6B0EA4AA-FFBF-45BA-A242-3D9613D0DE3F}" destId="{9D222E46-8E9C-471F-A150-958BA7F93F94}" srcOrd="3" destOrd="0" parTransId="{05B7F2E1-AFDC-42D6-96F7-6DE945D63B9B}" sibTransId="{BD7386F3-B661-4904-AC8A-A0D608042CC3}"/>
    <dgm:cxn modelId="{992C7021-535A-4277-84C9-4344E498662F}" srcId="{6B0EA4AA-FFBF-45BA-A242-3D9613D0DE3F}" destId="{C10FD402-2D60-4489-B934-F21DDDD2856F}" srcOrd="0" destOrd="0" parTransId="{567449F6-36A1-4D5B-82AF-CF93E5CC06CA}" sibTransId="{894C262E-431F-4AD9-9B72-542E96EC034A}"/>
    <dgm:cxn modelId="{5C5B1994-1B0C-439D-9085-2701262EC8A9}" type="presOf" srcId="{9D222E46-8E9C-471F-A150-958BA7F93F94}" destId="{DE02CCFF-3F15-475E-86EA-8B9AC6A22A44}" srcOrd="0" destOrd="0" presId="urn:microsoft.com/office/officeart/2008/layout/VerticalAccentList"/>
    <dgm:cxn modelId="{A2AA33D9-1D28-45C2-8D97-4B5D785417CF}" type="presOf" srcId="{C9E2D527-F691-4F99-B812-E14F1985785F}" destId="{EF5BCE59-D0CF-4912-B61A-DCA461919038}" srcOrd="0" destOrd="0" presId="urn:microsoft.com/office/officeart/2008/layout/VerticalAccentList"/>
    <dgm:cxn modelId="{9BA8F13E-23E8-49F8-A214-A47862391A59}" type="presOf" srcId="{088B2D71-D767-4CCE-8E12-0761247C1B1B}" destId="{91B52E21-8B54-4238-8376-23FA8FF6D030}" srcOrd="0" destOrd="0" presId="urn:microsoft.com/office/officeart/2008/layout/VerticalAccentList"/>
    <dgm:cxn modelId="{F75B98D3-3F07-464E-8E87-ECEA4B6C9994}" type="presOf" srcId="{C10FD402-2D60-4489-B934-F21DDDD2856F}" destId="{DC1640D7-3B0F-4227-8CCA-0A3B941A5AB0}" srcOrd="0" destOrd="0" presId="urn:microsoft.com/office/officeart/2008/layout/VerticalAccentList"/>
    <dgm:cxn modelId="{B9337B45-5802-4998-B1A8-A22F96D1B3C3}" srcId="{6B0EA4AA-FFBF-45BA-A242-3D9613D0DE3F}" destId="{088B2D71-D767-4CCE-8E12-0761247C1B1B}" srcOrd="1" destOrd="0" parTransId="{51086DB0-DB49-42EE-BAE4-0C78BFB70509}" sibTransId="{ECAB58B5-6293-4478-B9DF-475A1F8F8249}"/>
    <dgm:cxn modelId="{45A94618-3EE5-45F7-9E46-4077F42799E5}" type="presParOf" srcId="{AD4D4DEF-0244-47F1-8736-57BD2F18D827}" destId="{59E3B5B7-85E9-4563-8EDA-A03A3FE69975}" srcOrd="0" destOrd="0" presId="urn:microsoft.com/office/officeart/2008/layout/VerticalAccentList"/>
    <dgm:cxn modelId="{D6F4A2AF-1E0D-47A9-BCEE-685761B671E0}" type="presParOf" srcId="{59E3B5B7-85E9-4563-8EDA-A03A3FE69975}" destId="{DC1640D7-3B0F-4227-8CCA-0A3B941A5AB0}" srcOrd="0" destOrd="0" presId="urn:microsoft.com/office/officeart/2008/layout/VerticalAccentList"/>
    <dgm:cxn modelId="{69C5F9A3-852F-4EEC-9BE1-730BA9C83837}" type="presParOf" srcId="{AD4D4DEF-0244-47F1-8736-57BD2F18D827}" destId="{D10A3C81-3F3C-4425-8FEC-8D9D45AD4CFE}" srcOrd="1" destOrd="0" presId="urn:microsoft.com/office/officeart/2008/layout/VerticalAccentList"/>
    <dgm:cxn modelId="{6935AE25-F19F-4C93-8BA0-3A342904D4D4}" type="presParOf" srcId="{D10A3C81-3F3C-4425-8FEC-8D9D45AD4CFE}" destId="{34DC7CB6-78BB-470E-8D23-3FB91E3D9357}" srcOrd="0" destOrd="0" presId="urn:microsoft.com/office/officeart/2008/layout/VerticalAccentList"/>
    <dgm:cxn modelId="{063E2F87-E6DF-448B-99B5-EBF93C185EDE}" type="presParOf" srcId="{D10A3C81-3F3C-4425-8FEC-8D9D45AD4CFE}" destId="{8A2390E5-D95B-444D-9C4E-104DC8D5BAD4}" srcOrd="1" destOrd="0" presId="urn:microsoft.com/office/officeart/2008/layout/VerticalAccentList"/>
    <dgm:cxn modelId="{640D2024-E91A-4E54-A511-18AB209AD5DC}" type="presParOf" srcId="{D10A3C81-3F3C-4425-8FEC-8D9D45AD4CFE}" destId="{D4D80B5F-BADB-4D25-B804-976D7A43FB18}" srcOrd="2" destOrd="0" presId="urn:microsoft.com/office/officeart/2008/layout/VerticalAccentList"/>
    <dgm:cxn modelId="{0B306CEE-710B-4F54-BADE-9D63D95E727E}" type="presParOf" srcId="{D10A3C81-3F3C-4425-8FEC-8D9D45AD4CFE}" destId="{C7CFABC6-DAFE-490D-B97E-72856258837C}" srcOrd="3" destOrd="0" presId="urn:microsoft.com/office/officeart/2008/layout/VerticalAccentList"/>
    <dgm:cxn modelId="{720F73A9-D6B9-4F5B-8D19-5AA7DAC791CB}" type="presParOf" srcId="{D10A3C81-3F3C-4425-8FEC-8D9D45AD4CFE}" destId="{94D51F04-A715-42B6-A614-BCE63C4B36E5}" srcOrd="4" destOrd="0" presId="urn:microsoft.com/office/officeart/2008/layout/VerticalAccentList"/>
    <dgm:cxn modelId="{D1593AC6-1DF3-4435-8653-2ADBC00B2658}" type="presParOf" srcId="{D10A3C81-3F3C-4425-8FEC-8D9D45AD4CFE}" destId="{F5208764-EE40-450B-A3AB-282069E3FAE7}" srcOrd="5" destOrd="0" presId="urn:microsoft.com/office/officeart/2008/layout/VerticalAccentList"/>
    <dgm:cxn modelId="{496F2BF8-074F-4925-854E-5E0E50E33F69}" type="presParOf" srcId="{D10A3C81-3F3C-4425-8FEC-8D9D45AD4CFE}" destId="{433CF1BC-B0D0-48CE-950A-B78E257916CB}" srcOrd="6" destOrd="0" presId="urn:microsoft.com/office/officeart/2008/layout/VerticalAccentList"/>
    <dgm:cxn modelId="{C28A9878-BB87-4A73-924B-3CFE100A7289}" type="presParOf" srcId="{AD4D4DEF-0244-47F1-8736-57BD2F18D827}" destId="{387C3812-9066-4DED-8505-1444FF1B289C}" srcOrd="2" destOrd="0" presId="urn:microsoft.com/office/officeart/2008/layout/VerticalAccentList"/>
    <dgm:cxn modelId="{7CEF2A2E-B154-45C6-8280-434AC43517FE}" type="presParOf" srcId="{AD4D4DEF-0244-47F1-8736-57BD2F18D827}" destId="{5D771AEB-BF9E-41F5-B019-1EE21583878C}" srcOrd="3" destOrd="0" presId="urn:microsoft.com/office/officeart/2008/layout/VerticalAccentList"/>
    <dgm:cxn modelId="{0BA0FD7E-DAA9-4FE6-AEF1-F63BDC1AC563}" type="presParOf" srcId="{5D771AEB-BF9E-41F5-B019-1EE21583878C}" destId="{91B52E21-8B54-4238-8376-23FA8FF6D030}" srcOrd="0" destOrd="0" presId="urn:microsoft.com/office/officeart/2008/layout/VerticalAccentList"/>
    <dgm:cxn modelId="{8588D302-6EC3-41E2-90BA-026A5A3C294D}" type="presParOf" srcId="{AD4D4DEF-0244-47F1-8736-57BD2F18D827}" destId="{FB3FE25B-05C3-421D-9888-789332DC494F}" srcOrd="4" destOrd="0" presId="urn:microsoft.com/office/officeart/2008/layout/VerticalAccentList"/>
    <dgm:cxn modelId="{1B307819-3118-4C81-8B3B-318D40A75FCA}" type="presParOf" srcId="{FB3FE25B-05C3-421D-9888-789332DC494F}" destId="{5607D674-BCF0-4DF6-9CA2-14174F6DA64D}" srcOrd="0" destOrd="0" presId="urn:microsoft.com/office/officeart/2008/layout/VerticalAccentList"/>
    <dgm:cxn modelId="{7779D4A6-72F5-48B3-9C71-55AFAC5A5C65}" type="presParOf" srcId="{FB3FE25B-05C3-421D-9888-789332DC494F}" destId="{239D9835-5704-4EDA-9C55-E8E413313EDA}" srcOrd="1" destOrd="0" presId="urn:microsoft.com/office/officeart/2008/layout/VerticalAccentList"/>
    <dgm:cxn modelId="{BC899B9C-B318-4D51-8C0D-722A6C336149}" type="presParOf" srcId="{FB3FE25B-05C3-421D-9888-789332DC494F}" destId="{E163C205-5207-4014-8BDC-02539DC582FF}" srcOrd="2" destOrd="0" presId="urn:microsoft.com/office/officeart/2008/layout/VerticalAccentList"/>
    <dgm:cxn modelId="{2F74E517-5FB3-4C8F-95D3-9C681ADEE0B2}" type="presParOf" srcId="{FB3FE25B-05C3-421D-9888-789332DC494F}" destId="{95027E76-E725-46BA-9932-3BC7B3C9FB1E}" srcOrd="3" destOrd="0" presId="urn:microsoft.com/office/officeart/2008/layout/VerticalAccentList"/>
    <dgm:cxn modelId="{EBCA12CA-6203-41C4-BC34-0588F9E63A96}" type="presParOf" srcId="{FB3FE25B-05C3-421D-9888-789332DC494F}" destId="{E17B220D-1DCB-4B99-8985-FABCD50B3FBF}" srcOrd="4" destOrd="0" presId="urn:microsoft.com/office/officeart/2008/layout/VerticalAccentList"/>
    <dgm:cxn modelId="{34A46DBC-2E9D-4753-A125-3B5356897A0D}" type="presParOf" srcId="{FB3FE25B-05C3-421D-9888-789332DC494F}" destId="{0E545637-08BF-473F-BF79-AD2A8F0295B7}" srcOrd="5" destOrd="0" presId="urn:microsoft.com/office/officeart/2008/layout/VerticalAccentList"/>
    <dgm:cxn modelId="{94F54155-3772-4F33-B146-9802C994FDD2}" type="presParOf" srcId="{FB3FE25B-05C3-421D-9888-789332DC494F}" destId="{33D3BFC1-944D-4C87-9A32-181837A0A9F1}" srcOrd="6" destOrd="0" presId="urn:microsoft.com/office/officeart/2008/layout/VerticalAccentList"/>
    <dgm:cxn modelId="{3AFFFA3D-3609-4FB1-B360-BE6F0F3FA6D5}" type="presParOf" srcId="{AD4D4DEF-0244-47F1-8736-57BD2F18D827}" destId="{ECC62A12-0A98-44C8-A228-19BA97E7CD0E}" srcOrd="5" destOrd="0" presId="urn:microsoft.com/office/officeart/2008/layout/VerticalAccentList"/>
    <dgm:cxn modelId="{80DB4466-14A2-46EE-A007-3B65FD8525CD}" type="presParOf" srcId="{AD4D4DEF-0244-47F1-8736-57BD2F18D827}" destId="{E9748559-E09F-420B-92BF-0C83046E75AA}" srcOrd="6" destOrd="0" presId="urn:microsoft.com/office/officeart/2008/layout/VerticalAccentList"/>
    <dgm:cxn modelId="{C53CDDF4-00A3-41E1-A91A-7E0599A84F46}" type="presParOf" srcId="{E9748559-E09F-420B-92BF-0C83046E75AA}" destId="{EF5BCE59-D0CF-4912-B61A-DCA461919038}" srcOrd="0" destOrd="0" presId="urn:microsoft.com/office/officeart/2008/layout/VerticalAccentList"/>
    <dgm:cxn modelId="{5A89986F-F774-4AE1-8A15-F738048A9595}" type="presParOf" srcId="{AD4D4DEF-0244-47F1-8736-57BD2F18D827}" destId="{FB9DACD9-A4DA-487D-A54C-3337EAAB6D62}" srcOrd="7" destOrd="0" presId="urn:microsoft.com/office/officeart/2008/layout/VerticalAccentList"/>
    <dgm:cxn modelId="{186B4E47-9654-45A1-A8EE-970CD0F4714D}" type="presParOf" srcId="{FB9DACD9-A4DA-487D-A54C-3337EAAB6D62}" destId="{69FED3A7-757C-4B7D-AC3C-D1DDDCB8D14D}" srcOrd="0" destOrd="0" presId="urn:microsoft.com/office/officeart/2008/layout/VerticalAccentList"/>
    <dgm:cxn modelId="{B799B0D8-4E97-4B92-9393-D67325E5A48D}" type="presParOf" srcId="{FB9DACD9-A4DA-487D-A54C-3337EAAB6D62}" destId="{A1841BFE-1CCE-459D-B1CE-EF0DF72CA675}" srcOrd="1" destOrd="0" presId="urn:microsoft.com/office/officeart/2008/layout/VerticalAccentList"/>
    <dgm:cxn modelId="{747D6282-74F0-4818-ABE3-0C2CB945E58F}" type="presParOf" srcId="{FB9DACD9-A4DA-487D-A54C-3337EAAB6D62}" destId="{5FB1BAB1-674B-4EDE-9235-C1AB260779CB}" srcOrd="2" destOrd="0" presId="urn:microsoft.com/office/officeart/2008/layout/VerticalAccentList"/>
    <dgm:cxn modelId="{9BD127D5-6EBA-407D-B3C0-64C3893D0D24}" type="presParOf" srcId="{FB9DACD9-A4DA-487D-A54C-3337EAAB6D62}" destId="{5E5B78F1-6226-4853-9B33-C1F689882261}" srcOrd="3" destOrd="0" presId="urn:microsoft.com/office/officeart/2008/layout/VerticalAccentList"/>
    <dgm:cxn modelId="{14FC1217-8D0F-48D5-A056-5E73E9B11799}" type="presParOf" srcId="{FB9DACD9-A4DA-487D-A54C-3337EAAB6D62}" destId="{BFB4F3BC-57B7-48B9-8BA4-49462FA60FE3}" srcOrd="4" destOrd="0" presId="urn:microsoft.com/office/officeart/2008/layout/VerticalAccentList"/>
    <dgm:cxn modelId="{929CFA39-40CA-4022-B5E1-7320F6139D66}" type="presParOf" srcId="{FB9DACD9-A4DA-487D-A54C-3337EAAB6D62}" destId="{F4BA6E0F-0BCB-40E8-8102-A9087B4B2F5D}" srcOrd="5" destOrd="0" presId="urn:microsoft.com/office/officeart/2008/layout/VerticalAccentList"/>
    <dgm:cxn modelId="{F9FCEC24-A383-45DD-8259-1F1EE622FCA7}" type="presParOf" srcId="{FB9DACD9-A4DA-487D-A54C-3337EAAB6D62}" destId="{67DD04EC-65C1-4137-8AE4-757E831A1491}" srcOrd="6" destOrd="0" presId="urn:microsoft.com/office/officeart/2008/layout/VerticalAccentList"/>
    <dgm:cxn modelId="{548115E7-B58E-4AA3-A004-58BC066DC40F}" type="presParOf" srcId="{AD4D4DEF-0244-47F1-8736-57BD2F18D827}" destId="{1196746B-A0C4-47EC-9350-EBDDFB10D523}" srcOrd="8" destOrd="0" presId="urn:microsoft.com/office/officeart/2008/layout/VerticalAccentList"/>
    <dgm:cxn modelId="{86A8126D-28E2-4B85-B794-2BF739B0D3CB}" type="presParOf" srcId="{AD4D4DEF-0244-47F1-8736-57BD2F18D827}" destId="{9CC3D933-F9BB-4F9F-B5AA-6481D4FD8CF2}" srcOrd="9" destOrd="0" presId="urn:microsoft.com/office/officeart/2008/layout/VerticalAccentList"/>
    <dgm:cxn modelId="{2865D13D-C300-4254-9673-F2959D68EAF8}" type="presParOf" srcId="{9CC3D933-F9BB-4F9F-B5AA-6481D4FD8CF2}" destId="{DE02CCFF-3F15-475E-86EA-8B9AC6A22A44}" srcOrd="0" destOrd="0" presId="urn:microsoft.com/office/officeart/2008/layout/VerticalAccentList"/>
    <dgm:cxn modelId="{615D7BF0-B034-45A0-83A9-097A04F38AFA}" type="presParOf" srcId="{AD4D4DEF-0244-47F1-8736-57BD2F18D827}" destId="{28CBCC98-37E7-472F-BD8E-B1C6599ADA14}" srcOrd="10" destOrd="0" presId="urn:microsoft.com/office/officeart/2008/layout/VerticalAccentList"/>
    <dgm:cxn modelId="{8744009F-4A6B-45A9-88D3-2D331E09AB8B}" type="presParOf" srcId="{28CBCC98-37E7-472F-BD8E-B1C6599ADA14}" destId="{3015E5AF-2B63-477F-9607-71B5C785BAAE}" srcOrd="0" destOrd="0" presId="urn:microsoft.com/office/officeart/2008/layout/VerticalAccentList"/>
    <dgm:cxn modelId="{D0C204F7-9821-439B-B8B0-19A36F8794D0}" type="presParOf" srcId="{28CBCC98-37E7-472F-BD8E-B1C6599ADA14}" destId="{B8551413-E4FB-4C19-82BE-D9AB38FC7D6A}" srcOrd="1" destOrd="0" presId="urn:microsoft.com/office/officeart/2008/layout/VerticalAccentList"/>
    <dgm:cxn modelId="{CEBD269C-960F-49B3-AC28-0FC637BB4363}" type="presParOf" srcId="{28CBCC98-37E7-472F-BD8E-B1C6599ADA14}" destId="{606BF031-5103-41BE-AE2D-9E3805D17CE8}" srcOrd="2" destOrd="0" presId="urn:microsoft.com/office/officeart/2008/layout/VerticalAccentList"/>
    <dgm:cxn modelId="{FF085DD3-3B63-49B2-9B91-92BE9CDEFD9F}" type="presParOf" srcId="{28CBCC98-37E7-472F-BD8E-B1C6599ADA14}" destId="{90D2CDE0-136B-4FB8-8CAF-0CBDA57FE2D2}" srcOrd="3" destOrd="0" presId="urn:microsoft.com/office/officeart/2008/layout/VerticalAccentList"/>
    <dgm:cxn modelId="{0D82DFD3-5A65-462E-90F4-ACD2791E80F9}" type="presParOf" srcId="{28CBCC98-37E7-472F-BD8E-B1C6599ADA14}" destId="{41E41EAC-7EEB-46D4-9ACA-05DB18F6588A}" srcOrd="4" destOrd="0" presId="urn:microsoft.com/office/officeart/2008/layout/VerticalAccentList"/>
    <dgm:cxn modelId="{4FDC93D1-04F0-417B-8112-0DF1E2174FA7}" type="presParOf" srcId="{28CBCC98-37E7-472F-BD8E-B1C6599ADA14}" destId="{C4CCC892-C788-48A2-A1C0-216A4A21BEE9}" srcOrd="5" destOrd="0" presId="urn:microsoft.com/office/officeart/2008/layout/VerticalAccentList"/>
    <dgm:cxn modelId="{A6FF4C13-854C-4866-AB14-4D61E085A884}" type="presParOf" srcId="{28CBCC98-37E7-472F-BD8E-B1C6599ADA14}" destId="{4E21BC8A-27F0-4291-9B97-66D2BC74ABE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640D7-3B0F-4227-8CCA-0A3B941A5AB0}">
      <dsp:nvSpPr>
        <dsp:cNvPr id="0" name=""/>
        <dsp:cNvSpPr/>
      </dsp:nvSpPr>
      <dsp:spPr>
        <a:xfrm>
          <a:off x="561194" y="73269"/>
          <a:ext cx="10101492" cy="91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Для налогоплательщиков применяющих онлайн-ККМ: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561194" y="73269"/>
        <a:ext cx="10101492" cy="918317"/>
      </dsp:txXfrm>
    </dsp:sp>
    <dsp:sp modelId="{34DC7CB6-78BB-470E-8D23-3FB91E3D9357}">
      <dsp:nvSpPr>
        <dsp:cNvPr id="0" name=""/>
        <dsp:cNvSpPr/>
      </dsp:nvSpPr>
      <dsp:spPr>
        <a:xfrm>
          <a:off x="561194" y="991586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390E5-D95B-444D-9C4E-104DC8D5BAD4}">
      <dsp:nvSpPr>
        <dsp:cNvPr id="0" name=""/>
        <dsp:cNvSpPr/>
      </dsp:nvSpPr>
      <dsp:spPr>
        <a:xfrm>
          <a:off x="1986626" y="991586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385026"/>
            <a:satOff val="-1777"/>
            <a:lumOff val="65"/>
            <a:alphaOff val="0"/>
          </a:schemeClr>
        </a:solidFill>
        <a:ln w="12700" cap="flat" cmpd="sng" algn="ctr">
          <a:solidFill>
            <a:schemeClr val="accent4">
              <a:hueOff val="385026"/>
              <a:satOff val="-1777"/>
              <a:lumOff val="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80B5F-BADB-4D25-B804-976D7A43FB18}">
      <dsp:nvSpPr>
        <dsp:cNvPr id="0" name=""/>
        <dsp:cNvSpPr/>
      </dsp:nvSpPr>
      <dsp:spPr>
        <a:xfrm>
          <a:off x="3412059" y="991586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770051"/>
            <a:satOff val="-3553"/>
            <a:lumOff val="131"/>
            <a:alphaOff val="0"/>
          </a:schemeClr>
        </a:solidFill>
        <a:ln w="12700" cap="flat" cmpd="sng" algn="ctr">
          <a:solidFill>
            <a:schemeClr val="accent4">
              <a:hueOff val="770051"/>
              <a:satOff val="-3553"/>
              <a:lumOff val="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FABC6-DAFE-490D-B97E-72856258837C}">
      <dsp:nvSpPr>
        <dsp:cNvPr id="0" name=""/>
        <dsp:cNvSpPr/>
      </dsp:nvSpPr>
      <dsp:spPr>
        <a:xfrm>
          <a:off x="4837492" y="991586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 w="12700" cap="flat" cmpd="sng" algn="ctr">
          <a:solidFill>
            <a:schemeClr val="accent4">
              <a:hueOff val="1155077"/>
              <a:satOff val="-5330"/>
              <a:lumOff val="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51F04-A715-42B6-A614-BCE63C4B36E5}">
      <dsp:nvSpPr>
        <dsp:cNvPr id="0" name=""/>
        <dsp:cNvSpPr/>
      </dsp:nvSpPr>
      <dsp:spPr>
        <a:xfrm>
          <a:off x="6262925" y="991586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1540103"/>
            <a:satOff val="-7106"/>
            <a:lumOff val="261"/>
            <a:alphaOff val="0"/>
          </a:schemeClr>
        </a:solidFill>
        <a:ln w="12700" cap="flat" cmpd="sng" algn="ctr">
          <a:solidFill>
            <a:schemeClr val="accent4">
              <a:hueOff val="1540103"/>
              <a:satOff val="-7106"/>
              <a:lumOff val="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08764-EE40-450B-A3AB-282069E3FAE7}">
      <dsp:nvSpPr>
        <dsp:cNvPr id="0" name=""/>
        <dsp:cNvSpPr/>
      </dsp:nvSpPr>
      <dsp:spPr>
        <a:xfrm>
          <a:off x="7688358" y="991586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1925128"/>
            <a:satOff val="-8883"/>
            <a:lumOff val="327"/>
            <a:alphaOff val="0"/>
          </a:schemeClr>
        </a:solidFill>
        <a:ln w="12700" cap="flat" cmpd="sng" algn="ctr">
          <a:solidFill>
            <a:schemeClr val="accent4">
              <a:hueOff val="1925128"/>
              <a:satOff val="-8883"/>
              <a:lumOff val="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CF1BC-B0D0-48CE-950A-B78E257916CB}">
      <dsp:nvSpPr>
        <dsp:cNvPr id="0" name=""/>
        <dsp:cNvSpPr/>
      </dsp:nvSpPr>
      <dsp:spPr>
        <a:xfrm>
          <a:off x="9113791" y="991586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12700" cap="flat" cmpd="sng" algn="ctr">
          <a:solidFill>
            <a:schemeClr val="accent4">
              <a:hueOff val="2310154"/>
              <a:satOff val="-10660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52E21-8B54-4238-8376-23FA8FF6D030}">
      <dsp:nvSpPr>
        <dsp:cNvPr id="0" name=""/>
        <dsp:cNvSpPr/>
      </dsp:nvSpPr>
      <dsp:spPr>
        <a:xfrm>
          <a:off x="561194" y="1316441"/>
          <a:ext cx="10101492" cy="91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1.Есть возможность зарегистрировать онлайн-ККМ через сайт ОФД без посещения УГД;</a:t>
          </a:r>
          <a:endParaRPr lang="ru-RU" sz="2500" kern="1200"/>
        </a:p>
      </dsp:txBody>
      <dsp:txXfrm>
        <a:off x="561194" y="1316441"/>
        <a:ext cx="10101492" cy="918317"/>
      </dsp:txXfrm>
    </dsp:sp>
    <dsp:sp modelId="{5607D674-BCF0-4DF6-9CA2-14174F6DA64D}">
      <dsp:nvSpPr>
        <dsp:cNvPr id="0" name=""/>
        <dsp:cNvSpPr/>
      </dsp:nvSpPr>
      <dsp:spPr>
        <a:xfrm>
          <a:off x="561194" y="2234758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2695180"/>
            <a:satOff val="-12436"/>
            <a:lumOff val="458"/>
            <a:alphaOff val="0"/>
          </a:schemeClr>
        </a:solidFill>
        <a:ln w="12700" cap="flat" cmpd="sng" algn="ctr">
          <a:solidFill>
            <a:schemeClr val="accent4">
              <a:hueOff val="2695180"/>
              <a:satOff val="-12436"/>
              <a:lumOff val="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D9835-5704-4EDA-9C55-E8E413313EDA}">
      <dsp:nvSpPr>
        <dsp:cNvPr id="0" name=""/>
        <dsp:cNvSpPr/>
      </dsp:nvSpPr>
      <dsp:spPr>
        <a:xfrm>
          <a:off x="1986626" y="2234758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3080205"/>
            <a:satOff val="-14213"/>
            <a:lumOff val="523"/>
            <a:alphaOff val="0"/>
          </a:schemeClr>
        </a:solidFill>
        <a:ln w="12700" cap="flat" cmpd="sng" algn="ctr">
          <a:solidFill>
            <a:schemeClr val="accent4">
              <a:hueOff val="3080205"/>
              <a:satOff val="-14213"/>
              <a:lumOff val="5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3C205-5207-4014-8BDC-02539DC582FF}">
      <dsp:nvSpPr>
        <dsp:cNvPr id="0" name=""/>
        <dsp:cNvSpPr/>
      </dsp:nvSpPr>
      <dsp:spPr>
        <a:xfrm>
          <a:off x="3412059" y="2234758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27E76-E725-46BA-9932-3BC7B3C9FB1E}">
      <dsp:nvSpPr>
        <dsp:cNvPr id="0" name=""/>
        <dsp:cNvSpPr/>
      </dsp:nvSpPr>
      <dsp:spPr>
        <a:xfrm>
          <a:off x="4837492" y="2234758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3850257"/>
            <a:satOff val="-17766"/>
            <a:lumOff val="654"/>
            <a:alphaOff val="0"/>
          </a:schemeClr>
        </a:solidFill>
        <a:ln w="12700" cap="flat" cmpd="sng" algn="ctr">
          <a:solidFill>
            <a:schemeClr val="accent4">
              <a:hueOff val="3850257"/>
              <a:satOff val="-17766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B220D-1DCB-4B99-8985-FABCD50B3FBF}">
      <dsp:nvSpPr>
        <dsp:cNvPr id="0" name=""/>
        <dsp:cNvSpPr/>
      </dsp:nvSpPr>
      <dsp:spPr>
        <a:xfrm>
          <a:off x="6262925" y="2234758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4235282"/>
            <a:satOff val="-19543"/>
            <a:lumOff val="719"/>
            <a:alphaOff val="0"/>
          </a:schemeClr>
        </a:solidFill>
        <a:ln w="12700" cap="flat" cmpd="sng" algn="ctr">
          <a:solidFill>
            <a:schemeClr val="accent4">
              <a:hueOff val="4235282"/>
              <a:satOff val="-19543"/>
              <a:lumOff val="7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45637-08BF-473F-BF79-AD2A8F0295B7}">
      <dsp:nvSpPr>
        <dsp:cNvPr id="0" name=""/>
        <dsp:cNvSpPr/>
      </dsp:nvSpPr>
      <dsp:spPr>
        <a:xfrm>
          <a:off x="7688358" y="2234758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12700" cap="flat" cmpd="sng" algn="ctr">
          <a:solidFill>
            <a:schemeClr val="accent4">
              <a:hueOff val="4620308"/>
              <a:satOff val="-21319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3BFC1-944D-4C87-9A32-181837A0A9F1}">
      <dsp:nvSpPr>
        <dsp:cNvPr id="0" name=""/>
        <dsp:cNvSpPr/>
      </dsp:nvSpPr>
      <dsp:spPr>
        <a:xfrm>
          <a:off x="9113791" y="2234758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5005334"/>
            <a:satOff val="-23096"/>
            <a:lumOff val="850"/>
            <a:alphaOff val="0"/>
          </a:schemeClr>
        </a:solidFill>
        <a:ln w="12700" cap="flat" cmpd="sng" algn="ctr">
          <a:solidFill>
            <a:schemeClr val="accent4">
              <a:hueOff val="5005334"/>
              <a:satOff val="-23096"/>
              <a:lumOff val="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BCE59-D0CF-4912-B61A-DCA461919038}">
      <dsp:nvSpPr>
        <dsp:cNvPr id="0" name=""/>
        <dsp:cNvSpPr/>
      </dsp:nvSpPr>
      <dsp:spPr>
        <a:xfrm>
          <a:off x="561194" y="2559613"/>
          <a:ext cx="10101492" cy="91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2. Отменена обязанность по ведению книги учета наличных денег;</a:t>
          </a:r>
          <a:endParaRPr lang="ru-RU" sz="2500" kern="1200"/>
        </a:p>
      </dsp:txBody>
      <dsp:txXfrm>
        <a:off x="561194" y="2559613"/>
        <a:ext cx="10101492" cy="918317"/>
      </dsp:txXfrm>
    </dsp:sp>
    <dsp:sp modelId="{69FED3A7-757C-4B7D-AC3C-D1DDDCB8D14D}">
      <dsp:nvSpPr>
        <dsp:cNvPr id="0" name=""/>
        <dsp:cNvSpPr/>
      </dsp:nvSpPr>
      <dsp:spPr>
        <a:xfrm>
          <a:off x="561194" y="3477931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5390359"/>
            <a:satOff val="-24872"/>
            <a:lumOff val="915"/>
            <a:alphaOff val="0"/>
          </a:schemeClr>
        </a:solidFill>
        <a:ln w="12700" cap="flat" cmpd="sng" algn="ctr">
          <a:solidFill>
            <a:schemeClr val="accent4">
              <a:hueOff val="5390359"/>
              <a:satOff val="-24872"/>
              <a:lumOff val="9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41BFE-1CCE-459D-B1CE-EF0DF72CA675}">
      <dsp:nvSpPr>
        <dsp:cNvPr id="0" name=""/>
        <dsp:cNvSpPr/>
      </dsp:nvSpPr>
      <dsp:spPr>
        <a:xfrm>
          <a:off x="1986626" y="3477931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12700" cap="flat" cmpd="sng" algn="ctr">
          <a:solidFill>
            <a:schemeClr val="accent4">
              <a:hueOff val="5775385"/>
              <a:satOff val="-26649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1BAB1-674B-4EDE-9235-C1AB260779CB}">
      <dsp:nvSpPr>
        <dsp:cNvPr id="0" name=""/>
        <dsp:cNvSpPr/>
      </dsp:nvSpPr>
      <dsp:spPr>
        <a:xfrm>
          <a:off x="3412059" y="3477931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6160411"/>
            <a:satOff val="-28425"/>
            <a:lumOff val="1046"/>
            <a:alphaOff val="0"/>
          </a:schemeClr>
        </a:solidFill>
        <a:ln w="12700" cap="flat" cmpd="sng" algn="ctr">
          <a:solidFill>
            <a:schemeClr val="accent4">
              <a:hueOff val="6160411"/>
              <a:satOff val="-28425"/>
              <a:lumOff val="10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B78F1-6226-4853-9B33-C1F689882261}">
      <dsp:nvSpPr>
        <dsp:cNvPr id="0" name=""/>
        <dsp:cNvSpPr/>
      </dsp:nvSpPr>
      <dsp:spPr>
        <a:xfrm>
          <a:off x="4837492" y="3477931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6545436"/>
            <a:satOff val="-30202"/>
            <a:lumOff val="1111"/>
            <a:alphaOff val="0"/>
          </a:schemeClr>
        </a:solidFill>
        <a:ln w="12700" cap="flat" cmpd="sng" algn="ctr">
          <a:solidFill>
            <a:schemeClr val="accent4">
              <a:hueOff val="6545436"/>
              <a:satOff val="-30202"/>
              <a:lumOff val="11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4F3BC-57B7-48B9-8BA4-49462FA60FE3}">
      <dsp:nvSpPr>
        <dsp:cNvPr id="0" name=""/>
        <dsp:cNvSpPr/>
      </dsp:nvSpPr>
      <dsp:spPr>
        <a:xfrm>
          <a:off x="6262925" y="3477931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A6E0F-0BCB-40E8-8102-A9087B4B2F5D}">
      <dsp:nvSpPr>
        <dsp:cNvPr id="0" name=""/>
        <dsp:cNvSpPr/>
      </dsp:nvSpPr>
      <dsp:spPr>
        <a:xfrm>
          <a:off x="7688358" y="3477931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7315488"/>
            <a:satOff val="-33755"/>
            <a:lumOff val="1242"/>
            <a:alphaOff val="0"/>
          </a:schemeClr>
        </a:solidFill>
        <a:ln w="12700" cap="flat" cmpd="sng" algn="ctr">
          <a:solidFill>
            <a:schemeClr val="accent4">
              <a:hueOff val="7315488"/>
              <a:satOff val="-33755"/>
              <a:lumOff val="12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D04EC-65C1-4137-8AE4-757E831A1491}">
      <dsp:nvSpPr>
        <dsp:cNvPr id="0" name=""/>
        <dsp:cNvSpPr/>
      </dsp:nvSpPr>
      <dsp:spPr>
        <a:xfrm>
          <a:off x="9113791" y="3477931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7700513"/>
            <a:satOff val="-35532"/>
            <a:lumOff val="1307"/>
            <a:alphaOff val="0"/>
          </a:schemeClr>
        </a:solidFill>
        <a:ln w="12700" cap="flat" cmpd="sng" algn="ctr">
          <a:solidFill>
            <a:schemeClr val="accent4">
              <a:hueOff val="7700513"/>
              <a:satOff val="-35532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2CCFF-3F15-475E-86EA-8B9AC6A22A44}">
      <dsp:nvSpPr>
        <dsp:cNvPr id="0" name=""/>
        <dsp:cNvSpPr/>
      </dsp:nvSpPr>
      <dsp:spPr>
        <a:xfrm>
          <a:off x="561194" y="3802785"/>
          <a:ext cx="10101492" cy="91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3. Отменена обязанность по регистрации книги товарных чеков в УГД. </a:t>
          </a:r>
          <a:endParaRPr lang="ru-RU" sz="2500" kern="1200"/>
        </a:p>
      </dsp:txBody>
      <dsp:txXfrm>
        <a:off x="561194" y="3802785"/>
        <a:ext cx="10101492" cy="918317"/>
      </dsp:txXfrm>
    </dsp:sp>
    <dsp:sp modelId="{3015E5AF-2B63-477F-9607-71B5C785BAAE}">
      <dsp:nvSpPr>
        <dsp:cNvPr id="0" name=""/>
        <dsp:cNvSpPr/>
      </dsp:nvSpPr>
      <dsp:spPr>
        <a:xfrm>
          <a:off x="561194" y="4721103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8085539"/>
            <a:satOff val="-37308"/>
            <a:lumOff val="1373"/>
            <a:alphaOff val="0"/>
          </a:schemeClr>
        </a:solidFill>
        <a:ln w="12700" cap="flat" cmpd="sng" algn="ctr">
          <a:solidFill>
            <a:schemeClr val="accent4">
              <a:hueOff val="8085539"/>
              <a:satOff val="-37308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51413-E4FB-4C19-82BE-D9AB38FC7D6A}">
      <dsp:nvSpPr>
        <dsp:cNvPr id="0" name=""/>
        <dsp:cNvSpPr/>
      </dsp:nvSpPr>
      <dsp:spPr>
        <a:xfrm>
          <a:off x="1986626" y="4721103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8470564"/>
            <a:satOff val="-39085"/>
            <a:lumOff val="1438"/>
            <a:alphaOff val="0"/>
          </a:schemeClr>
        </a:solidFill>
        <a:ln w="12700" cap="flat" cmpd="sng" algn="ctr">
          <a:solidFill>
            <a:schemeClr val="accent4">
              <a:hueOff val="8470564"/>
              <a:satOff val="-39085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BF031-5103-41BE-AE2D-9E3805D17CE8}">
      <dsp:nvSpPr>
        <dsp:cNvPr id="0" name=""/>
        <dsp:cNvSpPr/>
      </dsp:nvSpPr>
      <dsp:spPr>
        <a:xfrm>
          <a:off x="3412059" y="4721103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8855591"/>
            <a:satOff val="-40862"/>
            <a:lumOff val="1504"/>
            <a:alphaOff val="0"/>
          </a:schemeClr>
        </a:solidFill>
        <a:ln w="12700" cap="flat" cmpd="sng" algn="ctr">
          <a:solidFill>
            <a:schemeClr val="accent4">
              <a:hueOff val="8855591"/>
              <a:satOff val="-40862"/>
              <a:lumOff val="15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2CDE0-136B-4FB8-8CAF-0CBDA57FE2D2}">
      <dsp:nvSpPr>
        <dsp:cNvPr id="0" name=""/>
        <dsp:cNvSpPr/>
      </dsp:nvSpPr>
      <dsp:spPr>
        <a:xfrm>
          <a:off x="4837492" y="4721103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9240616"/>
            <a:satOff val="-42638"/>
            <a:lumOff val="1569"/>
            <a:alphaOff val="0"/>
          </a:schemeClr>
        </a:solidFill>
        <a:ln w="12700" cap="flat" cmpd="sng" algn="ctr">
          <a:solidFill>
            <a:schemeClr val="accent4">
              <a:hueOff val="9240616"/>
              <a:satOff val="-42638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41EAC-7EEB-46D4-9ACA-05DB18F6588A}">
      <dsp:nvSpPr>
        <dsp:cNvPr id="0" name=""/>
        <dsp:cNvSpPr/>
      </dsp:nvSpPr>
      <dsp:spPr>
        <a:xfrm>
          <a:off x="6262925" y="4721103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9625641"/>
            <a:satOff val="-44415"/>
            <a:lumOff val="1634"/>
            <a:alphaOff val="0"/>
          </a:schemeClr>
        </a:solidFill>
        <a:ln w="12700" cap="flat" cmpd="sng" algn="ctr">
          <a:solidFill>
            <a:schemeClr val="accent4">
              <a:hueOff val="9625641"/>
              <a:satOff val="-44415"/>
              <a:lumOff val="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CC892-C788-48A2-A1C0-216A4A21BEE9}">
      <dsp:nvSpPr>
        <dsp:cNvPr id="0" name=""/>
        <dsp:cNvSpPr/>
      </dsp:nvSpPr>
      <dsp:spPr>
        <a:xfrm>
          <a:off x="7688358" y="4721103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10010668"/>
            <a:satOff val="-46191"/>
            <a:lumOff val="1700"/>
            <a:alphaOff val="0"/>
          </a:schemeClr>
        </a:solidFill>
        <a:ln w="12700" cap="flat" cmpd="sng" algn="ctr">
          <a:solidFill>
            <a:schemeClr val="accent4">
              <a:hueOff val="10010668"/>
              <a:satOff val="-46191"/>
              <a:lumOff val="17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1BC8A-27F0-4291-9B97-66D2BC74ABE8}">
      <dsp:nvSpPr>
        <dsp:cNvPr id="0" name=""/>
        <dsp:cNvSpPr/>
      </dsp:nvSpPr>
      <dsp:spPr>
        <a:xfrm>
          <a:off x="9113791" y="4721103"/>
          <a:ext cx="1346865" cy="224477"/>
        </a:xfrm>
        <a:prstGeom prst="parallelogram">
          <a:avLst>
            <a:gd name="adj" fmla="val 14084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0.02286</cdr:x>
      <cdr:y>0.28603</cdr:y>
    </cdr:from>
    <cdr:to>
      <cdr:x>0.17991</cdr:x>
      <cdr:y>0.67236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257586" y="638046"/>
          <a:ext cx="1769306" cy="8617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Осуществляющие реализацию ГСМ, алкогольной продукции и 27 видов деятельности</a:t>
          </a:r>
          <a:endParaRPr lang="ru-RU" sz="1000" b="1" dirty="0"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0.83681</cdr:x>
      <cdr:y>0.02105</cdr:y>
    </cdr:from>
    <cdr:to>
      <cdr:x>0.97856</cdr:x>
      <cdr:y>0.2694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9427399" y="46956"/>
          <a:ext cx="1596938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ea typeface="Calibri"/>
              <a:cs typeface="Arial" pitchFamily="34" charset="0"/>
            </a:rPr>
            <a:t>ИП, работающие </a:t>
          </a:r>
          <a:br>
            <a:rPr lang="ru-RU" sz="1000" b="1" dirty="0">
              <a:solidFill>
                <a:srgbClr val="000000"/>
              </a:solidFill>
              <a:ea typeface="Calibri"/>
              <a:cs typeface="Arial" pitchFamily="34" charset="0"/>
            </a:rPr>
          </a:br>
          <a:r>
            <a:rPr lang="ru-RU" sz="1000" b="1" dirty="0">
              <a:solidFill>
                <a:srgbClr val="000000"/>
              </a:solidFill>
              <a:ea typeface="Calibri"/>
              <a:cs typeface="Arial" pitchFamily="34" charset="0"/>
            </a:rPr>
            <a:t>по патенту, плательщики ЕЗН</a:t>
          </a:r>
          <a:endParaRPr lang="ru-RU" sz="1000" b="1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0.51856</cdr:x>
      <cdr:y>0.33746</cdr:y>
    </cdr:from>
    <cdr:to>
      <cdr:x>0.6377</cdr:x>
      <cdr:y>0.58581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5842001" y="752764"/>
          <a:ext cx="1342216" cy="5539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i="0" dirty="0">
              <a:latin typeface="+mn-lt"/>
              <a:ea typeface="Calibri"/>
              <a:cs typeface="Arial" pitchFamily="34" charset="0"/>
            </a:rPr>
            <a:t>Оптовая и розничная торговля</a:t>
          </a:r>
          <a:r>
            <a:rPr lang="ru-RU" sz="1000" b="1" i="0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 </a:t>
          </a:r>
          <a:endParaRPr lang="ru-RU" sz="1000" b="1" i="0" dirty="0"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0.17848</cdr:x>
      <cdr:y>0.54228</cdr:y>
    </cdr:from>
    <cdr:to>
      <cdr:x>0.33641</cdr:x>
      <cdr:y>0.72165</cdr:y>
    </cdr:to>
    <cdr:sp macro="" textlink="">
      <cdr:nvSpPr>
        <cdr:cNvPr id="5" name="TextBox 11"/>
        <cdr:cNvSpPr txBox="1"/>
      </cdr:nvSpPr>
      <cdr:spPr>
        <a:xfrm xmlns:a="http://schemas.openxmlformats.org/drawingml/2006/main">
          <a:off x="2010725" y="1209655"/>
          <a:ext cx="1779220" cy="4001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ru-RU" sz="1000" b="1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Открытые </a:t>
          </a:r>
          <a:br>
            <a:rPr lang="ru-RU" sz="1000" b="1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</a:br>
          <a:r>
            <a:rPr lang="ru-RU" sz="1000" b="1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рынки </a:t>
          </a:r>
          <a:endParaRPr lang="ru-RU" sz="1000" b="1" dirty="0"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0.66984</cdr:x>
      <cdr:y>0.39339</cdr:y>
    </cdr:from>
    <cdr:to>
      <cdr:x>0.80937</cdr:x>
      <cdr:y>0.57276</cdr:y>
    </cdr:to>
    <cdr:sp macro="" textlink="">
      <cdr:nvSpPr>
        <cdr:cNvPr id="6" name="TextBox 11"/>
        <cdr:cNvSpPr txBox="1"/>
      </cdr:nvSpPr>
      <cdr:spPr>
        <a:xfrm xmlns:a="http://schemas.openxmlformats.org/drawingml/2006/main">
          <a:off x="7546308" y="877524"/>
          <a:ext cx="1571928" cy="4001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Все оставшиеся виды деятельности</a:t>
          </a:r>
          <a:endParaRPr lang="ru-RU" sz="1000" b="1" dirty="0"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0.33678</cdr:x>
      <cdr:y>0.21925</cdr:y>
    </cdr:from>
    <cdr:to>
      <cdr:x>0.49306</cdr:x>
      <cdr:y>0.67456</cdr:y>
    </cdr:to>
    <cdr:sp macro="" textlink="">
      <cdr:nvSpPr>
        <cdr:cNvPr id="9" name="TextBox 11"/>
        <cdr:cNvSpPr txBox="1"/>
      </cdr:nvSpPr>
      <cdr:spPr>
        <a:xfrm xmlns:a="http://schemas.openxmlformats.org/drawingml/2006/main">
          <a:off x="3794154" y="489084"/>
          <a:ext cx="1760631" cy="10156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latin typeface="+mn-lt"/>
              <a:ea typeface="Calibri"/>
              <a:cs typeface="Arial" pitchFamily="34" charset="0"/>
            </a:rPr>
            <a:t>Финансовая и страховая деятельность, строительство, промышленность, услуги</a:t>
          </a:r>
          <a:endParaRPr lang="ru-RU" sz="1000" b="1" dirty="0">
            <a:latin typeface="+mn-lt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633AD-E202-4447-A26A-7D6C42F226E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55CCD-0416-4151-87E6-29F180531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5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34200-A41B-445C-B477-3165BB817209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66143-C1C6-4763-A3B6-BBE3F96CE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40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1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1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09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2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19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EA18-9BA7-4F97-A772-01BCCE378C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02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7175-1F85-44F5-BCC3-CC03829B62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29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20C-BE55-4017-8C9E-6040B74980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06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4F9-8F43-46E4-A58C-FA25AA5A81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37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4964-495D-439F-B87E-BDDF61D1BF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35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4A46-63CF-484D-ACBF-D6D3B0169D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04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72B4-0F76-40E2-B2CC-6D7DA0D735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7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8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B901-7731-460A-A404-FA4C5CBA8F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26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8165-2E2C-4B35-92DE-31CEE40336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36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8CE4-2167-42E4-8907-CAF526E6B4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47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5602-C43C-44AD-A676-948ABEB3BE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59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EA18-9BA7-4F97-A772-01BCCE378C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48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7175-1F85-44F5-BCC3-CC03829B62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12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20C-BE55-4017-8C9E-6040B74980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75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4F9-8F43-46E4-A58C-FA25AA5A81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18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4964-495D-439F-B87E-BDDF61D1BF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35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4A46-63CF-484D-ACBF-D6D3B0169D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1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387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72B4-0F76-40E2-B2CC-6D7DA0D735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67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B901-7731-460A-A404-FA4C5CBA8F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86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8165-2E2C-4B35-92DE-31CEE40336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1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8CE4-2167-42E4-8907-CAF526E6B4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63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5602-C43C-44AD-A676-948ABEB3BE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7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7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9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8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6E96A-BEAC-40E2-82C6-E45D0BE1D509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B489-2B81-4C5F-94C6-197528BB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2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5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057D-A39D-4387-AACD-D402FF9084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9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057D-A39D-4387-AACD-D402FF9084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3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Картинки по запросу онлайн кк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49" y="1311215"/>
            <a:ext cx="6724851" cy="448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0" y="1311215"/>
            <a:ext cx="6711351" cy="4485736"/>
          </a:xfrm>
          <a:prstGeom prst="homePlate">
            <a:avLst>
              <a:gd name="adj" fmla="val 1576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6341" y="1659285"/>
            <a:ext cx="53196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КОНТРОЛЬНО-КАССОВЫХ МАШИН </a:t>
            </a:r>
            <a:b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ФУНКЦИЕЙ ФИКСАЦИИ </a:t>
            </a:r>
            <a:b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ПЕРЕДАЧИ ДАННЫХ (ОНЛАЙН-ККМ)</a:t>
            </a:r>
            <a:endParaRPr lang="ru-RU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D8E1B34-5EB1-41F7-AA9A-5F9F892BF033}"/>
              </a:ext>
            </a:extLst>
          </p:cNvPr>
          <p:cNvSpPr/>
          <p:nvPr/>
        </p:nvSpPr>
        <p:spPr>
          <a:xfrm>
            <a:off x="0" y="0"/>
            <a:ext cx="12192000" cy="749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ВНЕДРЕНИЕ НОВЫХ ТЕХНОЛОГИЙ</a:t>
            </a:r>
            <a:endParaRPr lang="x-none" sz="2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трелка: пятиугольник 48">
            <a:extLst>
              <a:ext uri="{FF2B5EF4-FFF2-40B4-BE49-F238E27FC236}">
                <a16:creationId xmlns:a16="http://schemas.microsoft.com/office/drawing/2014/main" xmlns="" id="{549BBAA9-A518-4B67-B04A-0E861FB40ABC}"/>
              </a:ext>
            </a:extLst>
          </p:cNvPr>
          <p:cNvSpPr/>
          <p:nvPr/>
        </p:nvSpPr>
        <p:spPr>
          <a:xfrm rot="10800000">
            <a:off x="11312434" y="37"/>
            <a:ext cx="879566" cy="636571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562737"/>
            <a:endParaRPr lang="kk-KZ" sz="1600" dirty="0">
              <a:solidFill>
                <a:prstClr val="white"/>
              </a:solidFill>
            </a:endParaRPr>
          </a:p>
        </p:txBody>
      </p:sp>
      <p:sp>
        <p:nvSpPr>
          <p:cNvPr id="5" name="Номер слайда 7">
            <a:extLst>
              <a:ext uri="{FF2B5EF4-FFF2-40B4-BE49-F238E27FC236}">
                <a16:creationId xmlns="" xmlns:a16="http://schemas.microsoft.com/office/drawing/2014/main" id="{6E936BFD-4ADC-49E7-93F6-1402B9E58D44}"/>
              </a:ext>
            </a:extLst>
          </p:cNvPr>
          <p:cNvSpPr txBox="1">
            <a:spLocks/>
          </p:cNvSpPr>
          <p:nvPr/>
        </p:nvSpPr>
        <p:spPr>
          <a:xfrm>
            <a:off x="11349012" y="146540"/>
            <a:ext cx="661473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defPPr>
              <a:defRPr lang="ru-RU"/>
            </a:defPPr>
            <a:lvl1pPr marL="0" algn="r" defTabSz="77889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44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897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46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795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243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691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14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58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 smtClean="0">
                <a:solidFill>
                  <a:schemeClr val="bg1"/>
                </a:solidFill>
              </a:rPr>
              <a:t>1</a:t>
            </a:r>
            <a:endParaRPr lang="ru-RU" sz="23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6573" y="1759291"/>
            <a:ext cx="18473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5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371"/>
            <a:ext cx="12192001" cy="417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130707"/>
            <a:ext cx="12192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/>
          </a:p>
          <a:p>
            <a:pPr algn="ctr"/>
            <a:r>
              <a:rPr lang="ru-RU" b="1" dirty="0" smtClean="0">
                <a:solidFill>
                  <a:srgbClr val="0073C4"/>
                </a:solidFill>
              </a:rPr>
              <a:t>ИСТОРИЯ РАЗВИТИЯ КОНТРОЛЬНО – КАССОВЫХ МАШИН</a:t>
            </a:r>
          </a:p>
          <a:p>
            <a:pPr algn="ctr"/>
            <a:endParaRPr lang="ru-RU" sz="1200" b="1" dirty="0">
              <a:solidFill>
                <a:srgbClr val="0073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3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>
            <a:extLst>
              <a:ext uri="{FF2B5EF4-FFF2-40B4-BE49-F238E27FC236}">
                <a16:creationId xmlns="" xmlns:a16="http://schemas.microsoft.com/office/drawing/2014/main" id="{9EBB5442-697E-4815-AD52-46BA1F0C4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212848"/>
              </p:ext>
            </p:extLst>
          </p:nvPr>
        </p:nvGraphicFramePr>
        <p:xfrm>
          <a:off x="504093" y="1973280"/>
          <a:ext cx="11265877" cy="223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946772" y="1413576"/>
            <a:ext cx="8224212" cy="325088"/>
          </a:xfrm>
          <a:prstGeom prst="rect">
            <a:avLst/>
          </a:prstGeom>
        </p:spPr>
        <p:txBody>
          <a:bodyPr wrap="square" lIns="74293" tIns="37147" rIns="74293" bIns="37147">
            <a:spAutoFit/>
          </a:bodyPr>
          <a:lstStyle/>
          <a:p>
            <a:pPr algn="ctr" defTabSz="990576"/>
            <a:endParaRPr lang="ru-RU" sz="1625" b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73601" y="4906306"/>
            <a:ext cx="4869999" cy="1047465"/>
          </a:xfrm>
          <a:prstGeom prst="rect">
            <a:avLst/>
          </a:prstGeom>
        </p:spPr>
        <p:txBody>
          <a:bodyPr wrap="square" lIns="74293" tIns="37147" rIns="74293" bIns="37147">
            <a:spAutoFit/>
          </a:bodyPr>
          <a:lstStyle/>
          <a:p>
            <a:pPr algn="just" defTabSz="990576"/>
            <a:r>
              <a:rPr lang="ru-RU" sz="1200" b="1" dirty="0" smtClean="0">
                <a:solidFill>
                  <a:prstClr val="black"/>
                </a:solidFill>
              </a:rPr>
              <a:t>Предусмотрено </a:t>
            </a:r>
            <a:r>
              <a:rPr lang="ru-RU" sz="1200" b="1" dirty="0">
                <a:solidFill>
                  <a:prstClr val="black"/>
                </a:solidFill>
              </a:rPr>
              <a:t>уменьшение суммы налога на стоимость онлайн-ККМ 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defTabSz="990576"/>
            <a:endParaRPr lang="ru-RU" sz="1300" b="1" dirty="0">
              <a:solidFill>
                <a:prstClr val="black"/>
              </a:solidFill>
            </a:endParaRPr>
          </a:p>
          <a:p>
            <a:pPr defTabSz="990576"/>
            <a:endParaRPr lang="ru-RU" sz="1219" b="1" dirty="0">
              <a:solidFill>
                <a:prstClr val="black"/>
              </a:solidFill>
            </a:endParaRPr>
          </a:p>
          <a:p>
            <a:pPr algn="just" defTabSz="990576"/>
            <a:r>
              <a:rPr lang="ru-RU" sz="1200" b="1" dirty="0" smtClean="0">
                <a:solidFill>
                  <a:prstClr val="black"/>
                </a:solidFill>
              </a:rPr>
              <a:t> </a:t>
            </a:r>
            <a:r>
              <a:rPr lang="kk-KZ" sz="1200" b="1" dirty="0" smtClean="0">
                <a:solidFill>
                  <a:prstClr val="black"/>
                </a:solidFill>
              </a:rPr>
              <a:t>Функции</a:t>
            </a:r>
            <a:r>
              <a:rPr lang="ru-RU" sz="1200" b="1" dirty="0" smtClean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prstClr val="black"/>
                </a:solidFill>
              </a:rPr>
              <a:t>оператора фискальных </a:t>
            </a:r>
            <a:r>
              <a:rPr lang="ru-RU" sz="1200" b="1" dirty="0" smtClean="0">
                <a:solidFill>
                  <a:prstClr val="black"/>
                </a:solidFill>
              </a:rPr>
              <a:t>данных переданы </a:t>
            </a:r>
            <a:r>
              <a:rPr lang="ru-RU" sz="1200" b="1" dirty="0">
                <a:solidFill>
                  <a:prstClr val="black"/>
                </a:solidFill>
              </a:rPr>
              <a:t>в конкурентную среду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17218" y="4979954"/>
            <a:ext cx="4935435" cy="1306126"/>
          </a:xfrm>
          <a:prstGeom prst="rect">
            <a:avLst/>
          </a:prstGeom>
        </p:spPr>
        <p:txBody>
          <a:bodyPr wrap="square" lIns="74293" tIns="37147" rIns="74293" bIns="37147">
            <a:spAutoFit/>
          </a:bodyPr>
          <a:lstStyle/>
          <a:p>
            <a:pPr algn="just" defTabSz="990576">
              <a:spcAft>
                <a:spcPts val="2438"/>
              </a:spcAft>
            </a:pPr>
            <a:r>
              <a:rPr lang="ru-RU" sz="1200" b="1" dirty="0">
                <a:solidFill>
                  <a:prstClr val="black"/>
                </a:solidFill>
              </a:rPr>
              <a:t>Переход на мобильные онлайн-ККМ, являющихся приложением на смартфоне </a:t>
            </a:r>
            <a:r>
              <a:rPr lang="ru-RU" sz="731" b="1" dirty="0">
                <a:solidFill>
                  <a:prstClr val="black"/>
                </a:solidFill>
              </a:rPr>
              <a:t>(</a:t>
            </a:r>
            <a:r>
              <a:rPr lang="ru-RU" sz="1000" b="1" dirty="0">
                <a:solidFill>
                  <a:prstClr val="black"/>
                </a:solidFill>
              </a:rPr>
              <a:t>по состоянию на </a:t>
            </a:r>
            <a:r>
              <a:rPr lang="ru-RU" sz="1000" b="1" dirty="0" smtClean="0">
                <a:solidFill>
                  <a:prstClr val="black"/>
                </a:solidFill>
              </a:rPr>
              <a:t>июль 2019  </a:t>
            </a:r>
            <a:r>
              <a:rPr lang="ru-RU" sz="1000" b="1" dirty="0">
                <a:solidFill>
                  <a:prstClr val="black"/>
                </a:solidFill>
              </a:rPr>
              <a:t>в государственный реестр ККМ включено 7</a:t>
            </a:r>
            <a:r>
              <a:rPr lang="ru-RU" sz="1000" b="1" dirty="0" smtClean="0">
                <a:solidFill>
                  <a:prstClr val="black"/>
                </a:solidFill>
              </a:rPr>
              <a:t> </a:t>
            </a:r>
            <a:r>
              <a:rPr lang="ru-RU" sz="1000" b="1" dirty="0">
                <a:solidFill>
                  <a:prstClr val="black"/>
                </a:solidFill>
              </a:rPr>
              <a:t>моделей онлайн-ККМ, имеющих возможность работы на мобильных </a:t>
            </a:r>
            <a:r>
              <a:rPr lang="ru-RU" sz="1000" b="1" dirty="0" smtClean="0">
                <a:solidFill>
                  <a:prstClr val="black"/>
                </a:solidFill>
              </a:rPr>
              <a:t>устройствах)</a:t>
            </a:r>
          </a:p>
          <a:p>
            <a:pPr algn="just" defTabSz="990576">
              <a:spcAft>
                <a:spcPts val="2438"/>
              </a:spcAft>
            </a:pPr>
            <a:r>
              <a:rPr lang="ru-RU" sz="1200" b="1" dirty="0" smtClean="0">
                <a:solidFill>
                  <a:prstClr val="black"/>
                </a:solidFill>
              </a:rPr>
              <a:t>Утвержден </a:t>
            </a:r>
            <a:r>
              <a:rPr lang="ru-RU" sz="1200" b="1" dirty="0">
                <a:solidFill>
                  <a:prstClr val="black"/>
                </a:solidFill>
              </a:rPr>
              <a:t>приказ по поэтапному переходу на применение онлайн-ККМ в 2019 году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2" y="5700700"/>
            <a:ext cx="639938" cy="5199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5" y="4992643"/>
            <a:ext cx="586283" cy="47635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97" y="4972323"/>
            <a:ext cx="690005" cy="560629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E4780E32-3C63-42B1-890A-9C68F76C6392}"/>
              </a:ext>
            </a:extLst>
          </p:cNvPr>
          <p:cNvGrpSpPr/>
          <p:nvPr/>
        </p:nvGrpSpPr>
        <p:grpSpPr>
          <a:xfrm>
            <a:off x="6290060" y="6014196"/>
            <a:ext cx="687148" cy="558308"/>
            <a:chOff x="6290031" y="5380459"/>
            <a:chExt cx="687148" cy="687148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031" y="5380459"/>
              <a:ext cx="687148" cy="687148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84F5BCBE-9FDF-4DEC-B879-B21366962B60}"/>
                </a:ext>
              </a:extLst>
            </p:cNvPr>
            <p:cNvSpPr/>
            <p:nvPr/>
          </p:nvSpPr>
          <p:spPr>
            <a:xfrm>
              <a:off x="6423025" y="5819775"/>
              <a:ext cx="117475" cy="187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0576"/>
              <a:endParaRPr lang="ru-RU" sz="1463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13FDDD6E-8E63-41B5-A704-6E5C0FC64BEB}"/>
              </a:ext>
            </a:extLst>
          </p:cNvPr>
          <p:cNvGrpSpPr/>
          <p:nvPr/>
        </p:nvGrpSpPr>
        <p:grpSpPr>
          <a:xfrm>
            <a:off x="6419448" y="6220650"/>
            <a:ext cx="121087" cy="92869"/>
            <a:chOff x="619637" y="2806906"/>
            <a:chExt cx="118551" cy="111907"/>
          </a:xfrm>
        </p:grpSpPr>
        <p:cxnSp>
          <p:nvCxnSpPr>
            <p:cNvPr id="33" name="Прямая соединительная линия 32">
              <a:extLst>
                <a:ext uri="{FF2B5EF4-FFF2-40B4-BE49-F238E27FC236}">
                  <a16:creationId xmlns="" xmlns:a16="http://schemas.microsoft.com/office/drawing/2014/main" id="{3D707409-9348-42A4-8DE7-6F2C6C63F061}"/>
                </a:ext>
              </a:extLst>
            </p:cNvPr>
            <p:cNvCxnSpPr/>
            <p:nvPr/>
          </p:nvCxnSpPr>
          <p:spPr>
            <a:xfrm>
              <a:off x="619637" y="2806906"/>
              <a:ext cx="118551" cy="0"/>
            </a:xfrm>
            <a:prstGeom prst="line">
              <a:avLst/>
            </a:prstGeom>
            <a:ln w="19050">
              <a:solidFill>
                <a:srgbClr val="82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85A95BF1-7A5C-4268-A722-06AEB968AA8B}"/>
                </a:ext>
              </a:extLst>
            </p:cNvPr>
            <p:cNvCxnSpPr/>
            <p:nvPr/>
          </p:nvCxnSpPr>
          <p:spPr>
            <a:xfrm>
              <a:off x="619637" y="2837862"/>
              <a:ext cx="118551" cy="0"/>
            </a:xfrm>
            <a:prstGeom prst="line">
              <a:avLst/>
            </a:prstGeom>
            <a:ln w="19050">
              <a:solidFill>
                <a:srgbClr val="82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="" xmlns:a16="http://schemas.microsoft.com/office/drawing/2014/main" id="{82C547A4-5B76-4719-96E9-142FAF9D23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913" y="2837862"/>
              <a:ext cx="0" cy="80951"/>
            </a:xfrm>
            <a:prstGeom prst="line">
              <a:avLst/>
            </a:prstGeom>
            <a:ln w="19050">
              <a:solidFill>
                <a:srgbClr val="82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-5314" y="4309247"/>
            <a:ext cx="12197314" cy="237625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algn="ctr" defTabSz="990576"/>
            <a:r>
              <a:rPr lang="ru-RU" sz="894" dirty="0">
                <a:solidFill>
                  <a:prstClr val="black"/>
                </a:solidFill>
                <a:cs typeface="Arial" pitchFamily="34" charset="0"/>
              </a:rPr>
              <a:t>Всего необходимо обеспечить применение около </a:t>
            </a:r>
            <a:r>
              <a:rPr lang="ru-RU" sz="894" dirty="0" smtClean="0">
                <a:solidFill>
                  <a:prstClr val="black"/>
                </a:solidFill>
                <a:cs typeface="Arial" pitchFamily="34" charset="0"/>
              </a:rPr>
              <a:t>900 тыс. </a:t>
            </a:r>
            <a:r>
              <a:rPr lang="ru-RU" sz="894" dirty="0">
                <a:solidFill>
                  <a:prstClr val="black"/>
                </a:solidFill>
                <a:cs typeface="Arial" pitchFamily="34" charset="0"/>
              </a:rPr>
              <a:t>онлайн-ККМ</a:t>
            </a:r>
          </a:p>
        </p:txBody>
      </p:sp>
      <p:sp>
        <p:nvSpPr>
          <p:cNvPr id="38" name="TextBox 11"/>
          <p:cNvSpPr txBox="1"/>
          <p:nvPr/>
        </p:nvSpPr>
        <p:spPr>
          <a:xfrm>
            <a:off x="10402126" y="1615553"/>
            <a:ext cx="1596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cs typeface="Arial" pitchFamily="34" charset="0"/>
              </a:rPr>
              <a:t>в ед. </a:t>
            </a:r>
            <a:r>
              <a:rPr lang="ru-RU" sz="1000" b="1" dirty="0" err="1">
                <a:cs typeface="Arial" pitchFamily="34" charset="0"/>
              </a:rPr>
              <a:t>онлайн-ккм</a:t>
            </a:r>
            <a:endParaRPr lang="ru-RU" sz="1000" b="1" dirty="0">
              <a:cs typeface="Arial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D8E1B34-5EB1-41F7-AA9A-5F9F892BF033}"/>
              </a:ext>
            </a:extLst>
          </p:cNvPr>
          <p:cNvSpPr/>
          <p:nvPr/>
        </p:nvSpPr>
        <p:spPr>
          <a:xfrm>
            <a:off x="0" y="0"/>
            <a:ext cx="12192000" cy="749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0424581-90D7-47D3-90DA-FC3B59EAC5FE}"/>
              </a:ext>
            </a:extLst>
          </p:cNvPr>
          <p:cNvSpPr/>
          <p:nvPr/>
        </p:nvSpPr>
        <p:spPr>
          <a:xfrm>
            <a:off x="219805" y="113040"/>
            <a:ext cx="768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ЭТАПНОСТЬ ВНЕДРЕНИЯ </a:t>
            </a:r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ОНЛАЙН-ККМ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1479" y="1104674"/>
            <a:ext cx="919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Переход на повсеместное применение онлайн ККМ</a:t>
            </a:r>
            <a:endParaRPr lang="ru-RU" b="1" dirty="0"/>
          </a:p>
        </p:txBody>
      </p:sp>
      <p:sp>
        <p:nvSpPr>
          <p:cNvPr id="45" name="Стрелка: пятиугольник 48">
            <a:extLst>
              <a:ext uri="{FF2B5EF4-FFF2-40B4-BE49-F238E27FC236}">
                <a16:creationId xmlns:a16="http://schemas.microsoft.com/office/drawing/2014/main" xmlns="" id="{549BBAA9-A518-4B67-B04A-0E861FB40ABC}"/>
              </a:ext>
            </a:extLst>
          </p:cNvPr>
          <p:cNvSpPr/>
          <p:nvPr/>
        </p:nvSpPr>
        <p:spPr>
          <a:xfrm rot="10800000">
            <a:off x="11312434" y="38"/>
            <a:ext cx="879566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562737"/>
            <a:endParaRPr lang="kk-KZ" sz="1600" dirty="0">
              <a:solidFill>
                <a:prstClr val="white"/>
              </a:solidFill>
            </a:endParaRPr>
          </a:p>
        </p:txBody>
      </p:sp>
      <p:sp>
        <p:nvSpPr>
          <p:cNvPr id="46" name="Номер слайда 7">
            <a:extLst>
              <a:ext uri="{FF2B5EF4-FFF2-40B4-BE49-F238E27FC236}">
                <a16:creationId xmlns="" xmlns:a16="http://schemas.microsoft.com/office/drawing/2014/main" id="{6E936BFD-4ADC-49E7-93F6-1402B9E58D44}"/>
              </a:ext>
            </a:extLst>
          </p:cNvPr>
          <p:cNvSpPr txBox="1">
            <a:spLocks/>
          </p:cNvSpPr>
          <p:nvPr/>
        </p:nvSpPr>
        <p:spPr>
          <a:xfrm>
            <a:off x="11349012" y="146540"/>
            <a:ext cx="661473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defPPr>
              <a:defRPr lang="ru-RU"/>
            </a:defPPr>
            <a:lvl1pPr marL="0" algn="r" defTabSz="77889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44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897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46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795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243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691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14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58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 smtClean="0">
                <a:solidFill>
                  <a:schemeClr val="bg1"/>
                </a:solidFill>
              </a:rPr>
              <a:t>2</a:t>
            </a:r>
            <a:endParaRPr lang="ru-RU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626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328" y="138936"/>
            <a:ext cx="8186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cap="all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Плюсы применения онлайн-ККМ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8780529"/>
              </p:ext>
            </p:extLst>
          </p:nvPr>
        </p:nvGraphicFramePr>
        <p:xfrm>
          <a:off x="335328" y="1153350"/>
          <a:ext cx="11223881" cy="501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: пятиугольник 48">
            <a:extLst>
              <a:ext uri="{FF2B5EF4-FFF2-40B4-BE49-F238E27FC236}">
                <a16:creationId xmlns:a16="http://schemas.microsoft.com/office/drawing/2014/main" xmlns="" id="{549BBAA9-A518-4B67-B04A-0E861FB40ABC}"/>
              </a:ext>
            </a:extLst>
          </p:cNvPr>
          <p:cNvSpPr/>
          <p:nvPr/>
        </p:nvSpPr>
        <p:spPr>
          <a:xfrm rot="10800000">
            <a:off x="11312434" y="37"/>
            <a:ext cx="879566" cy="636571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562737"/>
            <a:endParaRPr lang="kk-KZ" sz="1600" dirty="0">
              <a:solidFill>
                <a:prstClr val="white"/>
              </a:solidFill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6E936BFD-4ADC-49E7-93F6-1402B9E58D44}"/>
              </a:ext>
            </a:extLst>
          </p:cNvPr>
          <p:cNvSpPr txBox="1">
            <a:spLocks/>
          </p:cNvSpPr>
          <p:nvPr/>
        </p:nvSpPr>
        <p:spPr>
          <a:xfrm>
            <a:off x="11349012" y="146540"/>
            <a:ext cx="661473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defPPr>
              <a:defRPr lang="ru-RU"/>
            </a:defPPr>
            <a:lvl1pPr marL="0" algn="r" defTabSz="77889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44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897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46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795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243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691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14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58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 smtClean="0">
                <a:solidFill>
                  <a:schemeClr val="bg1"/>
                </a:solidFill>
              </a:rPr>
              <a:t>3</a:t>
            </a:r>
            <a:endParaRPr lang="ru-RU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5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626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328" y="138936"/>
            <a:ext cx="5766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чеки </a:t>
            </a:r>
            <a:r>
              <a:rPr lang="ru-RU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ККМ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553D-6871-4804-B494-3A3D227F9A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103243" y="1339720"/>
            <a:ext cx="9690652" cy="1671836"/>
          </a:xfrm>
          <a:prstGeom prst="wedgeRectCallout">
            <a:avLst>
              <a:gd name="adj1" fmla="val -56679"/>
              <a:gd name="adj2" fmla="val -3114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fontAlgn="base"/>
            <a:r>
              <a:rPr lang="ru-RU" kern="0" dirty="0" smtClean="0">
                <a:solidFill>
                  <a:sysClr val="window" lastClr="FFFFFF"/>
                </a:solidFill>
              </a:rPr>
              <a:t>С 1 января 2018 года Налоговым кодексом предусмотрена выдача чека ККМ в электронном </a:t>
            </a:r>
            <a:r>
              <a:rPr lang="ru-RU" kern="0" dirty="0">
                <a:solidFill>
                  <a:sysClr val="window" lastClr="FFFFFF"/>
                </a:solidFill>
              </a:rPr>
              <a:t>виде. 	</a:t>
            </a:r>
          </a:p>
          <a:p>
            <a:pPr fontAlgn="base"/>
            <a:r>
              <a:rPr lang="ru-RU" kern="0" dirty="0">
                <a:solidFill>
                  <a:sysClr val="window" lastClr="FFFFFF"/>
                </a:solidFill>
              </a:rPr>
              <a:t>	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039" y="4357688"/>
            <a:ext cx="1356647" cy="1787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41" y="3898900"/>
            <a:ext cx="2873548" cy="2705100"/>
          </a:xfrm>
          <a:prstGeom prst="rect">
            <a:avLst/>
          </a:prstGeom>
        </p:spPr>
      </p:pic>
      <p:sp>
        <p:nvSpPr>
          <p:cNvPr id="11" name="Прямоугольная выноска 10"/>
          <p:cNvSpPr/>
          <p:nvPr/>
        </p:nvSpPr>
        <p:spPr>
          <a:xfrm>
            <a:off x="5615748" y="4134510"/>
            <a:ext cx="6112425" cy="2010702"/>
          </a:xfrm>
          <a:prstGeom prst="wedgeRectCallout">
            <a:avLst>
              <a:gd name="adj1" fmla="val -56679"/>
              <a:gd name="adj2" fmla="val -3114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sysClr val="window" lastClr="FFFFFF"/>
                </a:solidFill>
              </a:rPr>
              <a:t>Чек контрольно – </a:t>
            </a:r>
            <a:r>
              <a:rPr lang="ru-RU" kern="0" dirty="0" smtClean="0">
                <a:solidFill>
                  <a:sysClr val="window" lastClr="FFFFFF"/>
                </a:solidFill>
              </a:rPr>
              <a:t>ККМ </a:t>
            </a:r>
            <a:r>
              <a:rPr lang="ru-RU" kern="0" dirty="0">
                <a:solidFill>
                  <a:sysClr val="window" lastClr="FFFFFF"/>
                </a:solidFill>
              </a:rPr>
              <a:t>может быть выдан в бумажном либо в электронном виде</a:t>
            </a:r>
          </a:p>
          <a:p>
            <a:pPr algn="ctr"/>
            <a:r>
              <a:rPr lang="ru-RU" kern="0" dirty="0">
                <a:solidFill>
                  <a:sysClr val="window" lastClr="FFFFFF"/>
                </a:solidFill>
              </a:rPr>
              <a:t>(</a:t>
            </a:r>
            <a:r>
              <a:rPr lang="ru-RU" kern="0" dirty="0" smtClean="0">
                <a:solidFill>
                  <a:sysClr val="window" lastClr="FFFFFF"/>
                </a:solidFill>
              </a:rPr>
              <a:t>SMS/</a:t>
            </a:r>
            <a:r>
              <a:rPr lang="ru-RU" kern="0" dirty="0" err="1" smtClean="0">
                <a:solidFill>
                  <a:sysClr val="window" lastClr="FFFFFF"/>
                </a:solidFill>
              </a:rPr>
              <a:t>whatsapp</a:t>
            </a:r>
            <a:r>
              <a:rPr lang="ru-RU" kern="0" dirty="0" smtClean="0">
                <a:solidFill>
                  <a:sysClr val="window" lastClr="FFFFFF"/>
                </a:solidFill>
              </a:rPr>
              <a:t>/</a:t>
            </a:r>
            <a:r>
              <a:rPr lang="ru-RU" kern="0" dirty="0" err="1" smtClean="0">
                <a:solidFill>
                  <a:sysClr val="window" lastClr="FFFFFF"/>
                </a:solidFill>
              </a:rPr>
              <a:t>telegram</a:t>
            </a:r>
            <a:r>
              <a:rPr lang="ru-RU" kern="0" dirty="0" smtClean="0">
                <a:solidFill>
                  <a:sysClr val="window" lastClr="FFFFFF"/>
                </a:solidFill>
              </a:rPr>
              <a:t>/e-</a:t>
            </a:r>
            <a:r>
              <a:rPr lang="ru-RU" kern="0" dirty="0" err="1" smtClean="0">
                <a:solidFill>
                  <a:sysClr val="window" lastClr="FFFFFF"/>
                </a:solidFill>
              </a:rPr>
              <a:t>mail</a:t>
            </a:r>
            <a:r>
              <a:rPr lang="ru-RU" kern="0" dirty="0" smtClean="0">
                <a:solidFill>
                  <a:sysClr val="window" lastClr="FFFFFF"/>
                </a:solidFill>
              </a:rPr>
              <a:t> (</a:t>
            </a:r>
            <a:r>
              <a:rPr lang="ru-RU" kern="0" dirty="0">
                <a:solidFill>
                  <a:sysClr val="window" lastClr="FFFFFF"/>
                </a:solidFill>
              </a:rPr>
              <a:t>отправка в мессенджер, в виде СМС, на почту</a:t>
            </a:r>
            <a:r>
              <a:rPr lang="ru-RU" kern="0" dirty="0" smtClean="0">
                <a:solidFill>
                  <a:sysClr val="window" lastClr="FFFFFF"/>
                </a:solidFill>
              </a:rPr>
              <a:t>)</a:t>
            </a:r>
            <a:endParaRPr lang="ru-RU" kern="0" dirty="0">
              <a:solidFill>
                <a:sysClr val="window" lastClr="FFFFFF"/>
              </a:solidFill>
            </a:endParaRPr>
          </a:p>
        </p:txBody>
      </p:sp>
      <p:sp>
        <p:nvSpPr>
          <p:cNvPr id="12" name="Стрелка: пятиугольник 48">
            <a:extLst>
              <a:ext uri="{FF2B5EF4-FFF2-40B4-BE49-F238E27FC236}">
                <a16:creationId xmlns:a16="http://schemas.microsoft.com/office/drawing/2014/main" xmlns="" id="{549BBAA9-A518-4B67-B04A-0E861FB40ABC}"/>
              </a:ext>
            </a:extLst>
          </p:cNvPr>
          <p:cNvSpPr/>
          <p:nvPr/>
        </p:nvSpPr>
        <p:spPr>
          <a:xfrm rot="10800000">
            <a:off x="11312434" y="37"/>
            <a:ext cx="879566" cy="636571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562737"/>
            <a:endParaRPr lang="kk-KZ" sz="1600" dirty="0">
              <a:solidFill>
                <a:prstClr val="white"/>
              </a:solidFill>
            </a:endParaRPr>
          </a:p>
        </p:txBody>
      </p:sp>
      <p:sp>
        <p:nvSpPr>
          <p:cNvPr id="13" name="Номер слайда 7">
            <a:extLst>
              <a:ext uri="{FF2B5EF4-FFF2-40B4-BE49-F238E27FC236}">
                <a16:creationId xmlns="" xmlns:a16="http://schemas.microsoft.com/office/drawing/2014/main" id="{6E936BFD-4ADC-49E7-93F6-1402B9E58D44}"/>
              </a:ext>
            </a:extLst>
          </p:cNvPr>
          <p:cNvSpPr txBox="1">
            <a:spLocks/>
          </p:cNvSpPr>
          <p:nvPr/>
        </p:nvSpPr>
        <p:spPr>
          <a:xfrm>
            <a:off x="11349012" y="146540"/>
            <a:ext cx="661473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defPPr>
              <a:defRPr lang="ru-RU"/>
            </a:defPPr>
            <a:lvl1pPr marL="0" algn="r" defTabSz="77889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44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897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46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795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243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691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14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58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 smtClean="0">
                <a:solidFill>
                  <a:schemeClr val="bg1"/>
                </a:solidFill>
              </a:rPr>
              <a:t>4</a:t>
            </a:r>
            <a:endParaRPr lang="ru-RU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5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Прямая соединительная линия 126"/>
          <p:cNvCxnSpPr/>
          <p:nvPr/>
        </p:nvCxnSpPr>
        <p:spPr>
          <a:xfrm>
            <a:off x="8127999" y="1296286"/>
            <a:ext cx="0" cy="494102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4063999" y="1296286"/>
            <a:ext cx="0" cy="494102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4140684"/>
            <a:ext cx="12192000" cy="2245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0" y="-8626"/>
            <a:ext cx="12192000" cy="1098364"/>
            <a:chOff x="0" y="-8626"/>
            <a:chExt cx="9144000" cy="1098364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1996E7E4-278E-49AE-ACF6-42D2B1994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2" t="51360" r="7309" b="34190"/>
            <a:stretch/>
          </p:blipFill>
          <p:spPr>
            <a:xfrm>
              <a:off x="0" y="-8626"/>
              <a:ext cx="9144000" cy="1098364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FFF66605-C677-47B6-9629-BD126B889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4" t="67657" r="23362" b="2816"/>
            <a:stretch/>
          </p:blipFill>
          <p:spPr>
            <a:xfrm flipH="1">
              <a:off x="7494538" y="-8626"/>
              <a:ext cx="1649460" cy="1098364"/>
            </a:xfrm>
            <a:prstGeom prst="homePlate">
              <a:avLst>
                <a:gd name="adj" fmla="val 20346"/>
              </a:avLst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223043" y="197550"/>
            <a:ext cx="9347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ПОСТАНОВКА И СНЯТИЕ С УЧЕТА        </a:t>
            </a:r>
            <a:br>
              <a:rPr lang="ru-RU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КОНТРОЛЬНО-КАССОВЫХ МАШИН (ККМ)</a:t>
            </a:r>
            <a:endParaRPr lang="ru-RU" sz="2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1081268"/>
            <a:ext cx="4064000" cy="430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2017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64000" y="1081268"/>
            <a:ext cx="4064000" cy="4300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2018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8128000" y="1081268"/>
            <a:ext cx="4064000" cy="4300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2019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3047" y="1643223"/>
            <a:ext cx="1157185" cy="8678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223047" y="2850929"/>
            <a:ext cx="1157185" cy="8678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7" y="1748484"/>
            <a:ext cx="876489" cy="6573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4" y="2990535"/>
            <a:ext cx="814759" cy="554900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1665936" y="2091136"/>
            <a:ext cx="2112352" cy="11887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400" b="1" dirty="0">
                <a:solidFill>
                  <a:prstClr val="black"/>
                </a:solidFill>
              </a:rPr>
              <a:t>Регистрация в явочном порядке</a:t>
            </a:r>
          </a:p>
          <a:p>
            <a:pPr>
              <a:lnSpc>
                <a:spcPts val="1700"/>
              </a:lnSpc>
            </a:pPr>
            <a:endParaRPr lang="ru-RU" sz="1400" b="1" dirty="0">
              <a:solidFill>
                <a:prstClr val="black"/>
              </a:solidFill>
            </a:endParaRPr>
          </a:p>
          <a:p>
            <a:pPr>
              <a:lnSpc>
                <a:spcPts val="1700"/>
              </a:lnSpc>
            </a:pPr>
            <a:r>
              <a:rPr lang="ru-RU" sz="1400" b="1" dirty="0">
                <a:solidFill>
                  <a:prstClr val="black"/>
                </a:solidFill>
              </a:rPr>
              <a:t>Срок  </a:t>
            </a:r>
          </a:p>
          <a:p>
            <a:pPr>
              <a:lnSpc>
                <a:spcPts val="1700"/>
              </a:lnSpc>
            </a:pPr>
            <a:r>
              <a:rPr lang="ru-RU" sz="1400" b="1" dirty="0">
                <a:solidFill>
                  <a:srgbClr val="FF0000"/>
                </a:solidFill>
              </a:rPr>
              <a:t>3  </a:t>
            </a:r>
            <a:r>
              <a:rPr lang="ru-RU" sz="1400" b="1" dirty="0">
                <a:solidFill>
                  <a:prstClr val="black"/>
                </a:solidFill>
              </a:rPr>
              <a:t>рабочих </a:t>
            </a:r>
            <a:r>
              <a:rPr lang="ru-RU" sz="1400" b="1" dirty="0" smtClean="0">
                <a:solidFill>
                  <a:prstClr val="black"/>
                </a:solidFill>
              </a:rPr>
              <a:t>дня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4287046" y="1643223"/>
            <a:ext cx="1157185" cy="86788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4287046" y="2850929"/>
            <a:ext cx="1157185" cy="86788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92" y="1748484"/>
            <a:ext cx="876489" cy="657367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93" y="2990535"/>
            <a:ext cx="814759" cy="554900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5584571" y="3037208"/>
            <a:ext cx="2112352" cy="52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400" b="1" dirty="0">
                <a:solidFill>
                  <a:prstClr val="black"/>
                </a:solidFill>
              </a:rPr>
              <a:t>Регистрация в явочном </a:t>
            </a:r>
            <a:r>
              <a:rPr lang="ru-RU" sz="1400" b="1" dirty="0" smtClean="0">
                <a:solidFill>
                  <a:prstClr val="black"/>
                </a:solidFill>
              </a:rPr>
              <a:t>порядке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584571" y="1707547"/>
            <a:ext cx="2257716" cy="52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400" b="1" dirty="0">
                <a:solidFill>
                  <a:prstClr val="black"/>
                </a:solidFill>
              </a:rPr>
              <a:t>Запрет регистрации ККМ старого образца*</a:t>
            </a:r>
          </a:p>
        </p:txBody>
      </p:sp>
      <p:grpSp>
        <p:nvGrpSpPr>
          <p:cNvPr id="137" name="Группа 136"/>
          <p:cNvGrpSpPr/>
          <p:nvPr/>
        </p:nvGrpSpPr>
        <p:grpSpPr>
          <a:xfrm>
            <a:off x="4311485" y="1643222"/>
            <a:ext cx="1094403" cy="823949"/>
            <a:chOff x="6547449" y="2990288"/>
            <a:chExt cx="763571" cy="766499"/>
          </a:xfrm>
        </p:grpSpPr>
        <p:cxnSp>
          <p:nvCxnSpPr>
            <p:cNvPr id="138" name="Прямая соединительная линия 137"/>
            <p:cNvCxnSpPr/>
            <p:nvPr/>
          </p:nvCxnSpPr>
          <p:spPr>
            <a:xfrm>
              <a:off x="6547449" y="2993216"/>
              <a:ext cx="763571" cy="76357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 rot="5400000">
              <a:off x="6547449" y="2990288"/>
              <a:ext cx="763571" cy="76357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Овал 141"/>
          <p:cNvSpPr/>
          <p:nvPr/>
        </p:nvSpPr>
        <p:spPr>
          <a:xfrm>
            <a:off x="8413720" y="2850929"/>
            <a:ext cx="1157185" cy="86788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3" name="Рисунок 1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6" y="2990535"/>
            <a:ext cx="814759" cy="554900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9711248" y="2956764"/>
            <a:ext cx="20163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Онлайн регистрация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142466" y="4230640"/>
            <a:ext cx="498359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Бумажное заявление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Прилагается 3 документа</a:t>
            </a:r>
          </a:p>
          <a:p>
            <a:pPr marL="180975"/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(паспорт ККМ завода-изготовителя; книга учета наличных денег; книга учета товарных чеков)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Установка фискального режима и пломбы на ККМ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Оформление рег. карточки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книги учета (наличных денег и товарных чеков)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8592190" y="4214503"/>
            <a:ext cx="3168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Регистрация ККМ в автоматическом режиме через портал оператора фискальных данных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Казахтелеком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48" name="Овал 147"/>
          <p:cNvSpPr/>
          <p:nvPr/>
        </p:nvSpPr>
        <p:spPr>
          <a:xfrm>
            <a:off x="4700080" y="4266015"/>
            <a:ext cx="1157185" cy="8678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9" name="Рисунок 1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26" y="4371275"/>
            <a:ext cx="876489" cy="657367"/>
          </a:xfrm>
          <a:prstGeom prst="rect">
            <a:avLst/>
          </a:prstGeom>
        </p:spPr>
      </p:pic>
      <p:sp>
        <p:nvSpPr>
          <p:cNvPr id="150" name="Овал 149"/>
          <p:cNvSpPr/>
          <p:nvPr/>
        </p:nvSpPr>
        <p:spPr>
          <a:xfrm>
            <a:off x="7219701" y="4266015"/>
            <a:ext cx="1157185" cy="8678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1" name="Рисунок 1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47" y="4405621"/>
            <a:ext cx="814759" cy="554900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4578331" y="5175005"/>
            <a:ext cx="138796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ККМ СТАРОГО ОБРАЗЦА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107718" y="5175005"/>
            <a:ext cx="138796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ОНЛАЙН ККМ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6348287" y="4478603"/>
            <a:ext cx="534156" cy="3934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584690" y="3543703"/>
            <a:ext cx="26468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</a:rPr>
              <a:t>* за исключением мест отсутствия сети </a:t>
            </a:r>
            <a:r>
              <a:rPr lang="ru-RU" sz="900" dirty="0" smtClean="0">
                <a:solidFill>
                  <a:prstClr val="black"/>
                </a:solidFill>
              </a:rPr>
              <a:t>   </a:t>
            </a:r>
            <a:r>
              <a:rPr lang="ru-RU" sz="900" dirty="0">
                <a:solidFill>
                  <a:prstClr val="black"/>
                </a:solidFill>
              </a:rPr>
              <a:t>телекоммуникаций общего пользования – 15-20  %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4" name="Номер слайда 5"/>
          <p:cNvSpPr txBox="1">
            <a:spLocks/>
          </p:cNvSpPr>
          <p:nvPr/>
        </p:nvSpPr>
        <p:spPr>
          <a:xfrm>
            <a:off x="8940800" y="65087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5124D0-E098-4E81-9395-C7688EF7B566}" type="slidenum">
              <a:rPr lang="ru-RU" sz="140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197" y="5864399"/>
            <a:ext cx="11364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 На сегодняшний действуют 2 способа зарегистрировать онлайн-ККМ: 1) через сайт ОФД; 2) через УГД.</a:t>
            </a:r>
            <a:endParaRPr lang="ru-RU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трелка: пятиугольник 48">
            <a:extLst>
              <a:ext uri="{FF2B5EF4-FFF2-40B4-BE49-F238E27FC236}">
                <a16:creationId xmlns:a16="http://schemas.microsoft.com/office/drawing/2014/main" xmlns="" id="{549BBAA9-A518-4B67-B04A-0E861FB40ABC}"/>
              </a:ext>
            </a:extLst>
          </p:cNvPr>
          <p:cNvSpPr/>
          <p:nvPr/>
        </p:nvSpPr>
        <p:spPr>
          <a:xfrm rot="10800000">
            <a:off x="11312434" y="37"/>
            <a:ext cx="879566" cy="636571"/>
          </a:xfrm>
          <a:prstGeom prst="homePlate">
            <a:avLst>
              <a:gd name="adj" fmla="val 2446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562737"/>
            <a:endParaRPr lang="kk-KZ" sz="1600" dirty="0">
              <a:solidFill>
                <a:prstClr val="white"/>
              </a:solidFill>
            </a:endParaRPr>
          </a:p>
        </p:txBody>
      </p:sp>
      <p:sp>
        <p:nvSpPr>
          <p:cNvPr id="46" name="Номер слайда 7">
            <a:extLst>
              <a:ext uri="{FF2B5EF4-FFF2-40B4-BE49-F238E27FC236}">
                <a16:creationId xmlns="" xmlns:a16="http://schemas.microsoft.com/office/drawing/2014/main" id="{6E936BFD-4ADC-49E7-93F6-1402B9E58D44}"/>
              </a:ext>
            </a:extLst>
          </p:cNvPr>
          <p:cNvSpPr txBox="1">
            <a:spLocks/>
          </p:cNvSpPr>
          <p:nvPr/>
        </p:nvSpPr>
        <p:spPr>
          <a:xfrm>
            <a:off x="11349012" y="146540"/>
            <a:ext cx="661473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defPPr>
              <a:defRPr lang="ru-RU"/>
            </a:defPPr>
            <a:lvl1pPr marL="0" algn="r" defTabSz="77889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44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897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46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795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243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691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14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58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 smtClean="0">
                <a:solidFill>
                  <a:schemeClr val="bg1"/>
                </a:solidFill>
              </a:rPr>
              <a:t>5</a:t>
            </a:r>
            <a:endParaRPr lang="ru-RU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223" y="2425419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Благодарю за внимание!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65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</TotalTime>
  <Words>343</Words>
  <Application>Microsoft Office PowerPoint</Application>
  <PresentationFormat>Произвольный</PresentationFormat>
  <Paragraphs>63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Тема Office</vt:lpstr>
      <vt:lpstr>4_Тема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Санат Жусупов</cp:lastModifiedBy>
  <cp:revision>210</cp:revision>
  <cp:lastPrinted>2019-08-13T13:35:29Z</cp:lastPrinted>
  <dcterms:created xsi:type="dcterms:W3CDTF">2018-07-10T00:38:46Z</dcterms:created>
  <dcterms:modified xsi:type="dcterms:W3CDTF">2019-08-14T04:05:57Z</dcterms:modified>
</cp:coreProperties>
</file>