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57" r:id="rId3"/>
    <p:sldId id="275" r:id="rId4"/>
    <p:sldId id="264" r:id="rId5"/>
    <p:sldId id="266" r:id="rId6"/>
    <p:sldId id="263" r:id="rId7"/>
    <p:sldId id="276" r:id="rId8"/>
    <p:sldId id="261" r:id="rId9"/>
  </p:sldIdLst>
  <p:sldSz cx="12192000" cy="6858000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E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232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12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F020C-79E2-40A6-A959-7DD6913DE311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227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324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24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18135-1A18-477F-B4CC-30DF9871E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762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225" y="1362075"/>
            <a:ext cx="6527800" cy="36718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8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28305" eaLnBrk="1" hangingPunct="1">
              <a:defRPr/>
            </a:pPr>
            <a:fld id="{9B38CDCB-91F1-47A3-A901-535821CE4D41}" type="slidenum">
              <a:rPr lang="ru-RU" altLang="ru-RU">
                <a:solidFill>
                  <a:srgbClr val="000000"/>
                </a:solidFill>
                <a:latin typeface="Calibri" pitchFamily="34" charset="0"/>
                <a:cs typeface="+mn-cs"/>
              </a:rPr>
              <a:pPr defTabSz="928305" eaLnBrk="1" hangingPunct="1">
                <a:defRPr/>
              </a:pPr>
              <a:t>1</a:t>
            </a:fld>
            <a:endParaRPr lang="ru-RU" altLang="ru-RU" dirty="0">
              <a:solidFill>
                <a:srgbClr val="000000"/>
              </a:solidFill>
              <a:latin typeface="Calibri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349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CE20E5-4CE1-4446-A8EA-2324F0DDD0E9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7164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CE20E5-4CE1-4446-A8EA-2324F0DDD0E9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184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CE20E5-4CE1-4446-A8EA-2324F0DDD0E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5638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CE20E5-4CE1-4446-A8EA-2324F0DDD0E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224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CE20E5-4CE1-4446-A8EA-2324F0DDD0E9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314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401B-9CE5-4EB3-B11A-E54AF705C776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D42B-D1BA-4DFB-A41E-6837B81221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769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401B-9CE5-4EB3-B11A-E54AF705C776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D42B-D1BA-4DFB-A41E-6837B81221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90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401B-9CE5-4EB3-B11A-E54AF705C776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D42B-D1BA-4DFB-A41E-6837B81221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819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6642101"/>
            <a:ext cx="12192000" cy="2159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" name="Прямая соединительная линия 3"/>
          <p:cNvCxnSpPr/>
          <p:nvPr userDrawn="1"/>
        </p:nvCxnSpPr>
        <p:spPr>
          <a:xfrm>
            <a:off x="0" y="745067"/>
            <a:ext cx="12192000" cy="0"/>
          </a:xfrm>
          <a:prstGeom prst="line">
            <a:avLst/>
          </a:prstGeom>
          <a:ln w="28575">
            <a:solidFill>
              <a:srgbClr val="006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8226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12192000" cy="338667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489701"/>
            <a:ext cx="12192000" cy="3683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" y="2697819"/>
            <a:ext cx="12191999" cy="14318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23"/>
            </a:lvl1pPr>
            <a:lvl2pPr marL="385005" indent="0" algn="ctr">
              <a:buNone/>
              <a:defRPr sz="1684"/>
            </a:lvl2pPr>
            <a:lvl3pPr marL="770007" indent="0" algn="ctr">
              <a:buNone/>
              <a:defRPr sz="1515"/>
            </a:lvl3pPr>
            <a:lvl4pPr marL="1155012" indent="0" algn="ctr">
              <a:buNone/>
              <a:defRPr sz="1348"/>
            </a:lvl4pPr>
            <a:lvl5pPr marL="1540017" indent="0" algn="ctr">
              <a:buNone/>
              <a:defRPr sz="1348"/>
            </a:lvl5pPr>
            <a:lvl6pPr marL="1925019" indent="0" algn="ctr">
              <a:buNone/>
              <a:defRPr sz="1348"/>
            </a:lvl6pPr>
            <a:lvl7pPr marL="2310024" indent="0" algn="ctr">
              <a:buNone/>
              <a:defRPr sz="1348"/>
            </a:lvl7pPr>
            <a:lvl8pPr marL="2695027" indent="0" algn="ctr">
              <a:buNone/>
              <a:defRPr sz="1348"/>
            </a:lvl8pPr>
            <a:lvl9pPr marL="3080030" indent="0" algn="ctr">
              <a:buNone/>
              <a:defRPr sz="1348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69866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401B-9CE5-4EB3-B11A-E54AF705C776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D42B-D1BA-4DFB-A41E-6837B81221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51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401B-9CE5-4EB3-B11A-E54AF705C776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D42B-D1BA-4DFB-A41E-6837B81221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93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401B-9CE5-4EB3-B11A-E54AF705C776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D42B-D1BA-4DFB-A41E-6837B81221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329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401B-9CE5-4EB3-B11A-E54AF705C776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D42B-D1BA-4DFB-A41E-6837B81221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143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401B-9CE5-4EB3-B11A-E54AF705C776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D42B-D1BA-4DFB-A41E-6837B81221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81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401B-9CE5-4EB3-B11A-E54AF705C776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D42B-D1BA-4DFB-A41E-6837B81221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89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401B-9CE5-4EB3-B11A-E54AF705C776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D42B-D1BA-4DFB-A41E-6837B81221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72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401B-9CE5-4EB3-B11A-E54AF705C776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D42B-D1BA-4DFB-A41E-6837B81221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25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1401B-9CE5-4EB3-B11A-E54AF705C776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DD42B-D1BA-4DFB-A41E-6837B81221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78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4682067" y="6129867"/>
            <a:ext cx="40957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20728" eaLnBrk="1" hangingPunct="1"/>
            <a:r>
              <a:rPr lang="ru-RU" alt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Астана, 2024 год</a:t>
            </a: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2669151" y="2820901"/>
            <a:ext cx="7636219" cy="1159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20728" eaLnBrk="1" hangingPunct="1">
              <a:defRPr/>
            </a:pPr>
            <a:r>
              <a:rPr lang="ru-RU" altLang="ru-RU" sz="3467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Категорирование налогоплательщика</a:t>
            </a:r>
          </a:p>
        </p:txBody>
      </p:sp>
      <p:grpSp>
        <p:nvGrpSpPr>
          <p:cNvPr id="9221" name="Группа 21"/>
          <p:cNvGrpSpPr>
            <a:grpSpLocks/>
          </p:cNvGrpSpPr>
          <p:nvPr/>
        </p:nvGrpSpPr>
        <p:grpSpPr bwMode="auto">
          <a:xfrm>
            <a:off x="618067" y="3930652"/>
            <a:ext cx="1295400" cy="2468033"/>
            <a:chOff x="464265" y="2731224"/>
            <a:chExt cx="970344" cy="1850030"/>
          </a:xfrm>
        </p:grpSpPr>
        <p:sp>
          <p:nvSpPr>
            <p:cNvPr id="6" name="Graphic 1">
              <a:extLst>
                <a:ext uri="{FF2B5EF4-FFF2-40B4-BE49-F238E27FC236}">
                  <a16:creationId xmlns:a16="http://schemas.microsoft.com/office/drawing/2014/main" id="{CDAC25EF-AFEA-4439-A9DB-1FDCE9105BD0}"/>
                </a:ext>
              </a:extLst>
            </p:cNvPr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7" name="Graphic 1">
              <a:extLst>
                <a:ext uri="{FF2B5EF4-FFF2-40B4-BE49-F238E27FC236}">
                  <a16:creationId xmlns:a16="http://schemas.microsoft.com/office/drawing/2014/main" id="{D7287174-A699-43D7-BF52-983F2C87A585}"/>
                </a:ext>
              </a:extLst>
            </p:cNvPr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8" name="Graphic 1">
              <a:extLst>
                <a:ext uri="{FF2B5EF4-FFF2-40B4-BE49-F238E27FC236}">
                  <a16:creationId xmlns:a16="http://schemas.microsoft.com/office/drawing/2014/main" id="{39DC19A3-2CA9-466B-9E56-5CB1315CDC62}"/>
                </a:ext>
              </a:extLst>
            </p:cNvPr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9" name="Graphic 1">
              <a:extLst>
                <a:ext uri="{FF2B5EF4-FFF2-40B4-BE49-F238E27FC236}">
                  <a16:creationId xmlns:a16="http://schemas.microsoft.com/office/drawing/2014/main" id="{43A6C331-DAB7-4EF7-8CD1-6D5C0CBEFD88}"/>
                </a:ext>
              </a:extLst>
            </p:cNvPr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10" name="Graphic 1">
              <a:extLst>
                <a:ext uri="{FF2B5EF4-FFF2-40B4-BE49-F238E27FC236}">
                  <a16:creationId xmlns:a16="http://schemas.microsoft.com/office/drawing/2014/main" id="{9CB97DE5-C22F-4254-84F1-ABC3F0984C2F}"/>
                </a:ext>
              </a:extLst>
            </p:cNvPr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11" name="Graphic 1">
              <a:extLst>
                <a:ext uri="{FF2B5EF4-FFF2-40B4-BE49-F238E27FC236}">
                  <a16:creationId xmlns:a16="http://schemas.microsoft.com/office/drawing/2014/main" id="{F71A59EC-7D40-411C-B49E-5A2FD5BA283D}"/>
                </a:ext>
              </a:extLst>
            </p:cNvPr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12" name="Graphic 1">
              <a:extLst>
                <a:ext uri="{FF2B5EF4-FFF2-40B4-BE49-F238E27FC236}">
                  <a16:creationId xmlns:a16="http://schemas.microsoft.com/office/drawing/2014/main" id="{9FD6EF18-D52A-4935-9D27-8F881CD42963}"/>
                </a:ext>
              </a:extLst>
            </p:cNvPr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13" name="Graphic 1">
              <a:extLst>
                <a:ext uri="{FF2B5EF4-FFF2-40B4-BE49-F238E27FC236}">
                  <a16:creationId xmlns:a16="http://schemas.microsoft.com/office/drawing/2014/main" id="{6933ADBB-F65B-498E-B689-1582A5779D00}"/>
                </a:ext>
              </a:extLst>
            </p:cNvPr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</p:grpSp>
      <p:pic>
        <p:nvPicPr>
          <p:cNvPr id="5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:a16="http://schemas.microsoft.com/office/drawing/2014/main" id="{251BE105-D96A-49BA-8048-7182F1D03118}"/>
              </a:ext>
            </a:extLst>
          </p:cNvPr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100" y="2436285"/>
            <a:ext cx="1439333" cy="144144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223" name="Группа 29"/>
          <p:cNvGrpSpPr>
            <a:grpSpLocks/>
          </p:cNvGrpSpPr>
          <p:nvPr/>
        </p:nvGrpSpPr>
        <p:grpSpPr bwMode="auto">
          <a:xfrm>
            <a:off x="618067" y="421218"/>
            <a:ext cx="1295400" cy="1856316"/>
            <a:chOff x="464265" y="499361"/>
            <a:chExt cx="970344" cy="1391523"/>
          </a:xfrm>
        </p:grpSpPr>
        <p:sp>
          <p:nvSpPr>
            <p:cNvPr id="38" name="Graphic 1">
              <a:extLst>
                <a:ext uri="{FF2B5EF4-FFF2-40B4-BE49-F238E27FC236}">
                  <a16:creationId xmlns:a16="http://schemas.microsoft.com/office/drawing/2014/main" id="{39DC19A3-2CA9-466B-9E56-5CB1315CDC62}"/>
                </a:ext>
              </a:extLst>
            </p:cNvPr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39" name="Graphic 1">
              <a:extLst>
                <a:ext uri="{FF2B5EF4-FFF2-40B4-BE49-F238E27FC236}">
                  <a16:creationId xmlns:a16="http://schemas.microsoft.com/office/drawing/2014/main" id="{43A6C331-DAB7-4EF7-8CD1-6D5C0CBEFD88}"/>
                </a:ext>
              </a:extLst>
            </p:cNvPr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40" name="Graphic 1">
              <a:extLst>
                <a:ext uri="{FF2B5EF4-FFF2-40B4-BE49-F238E27FC236}">
                  <a16:creationId xmlns:a16="http://schemas.microsoft.com/office/drawing/2014/main" id="{9CB97DE5-C22F-4254-84F1-ABC3F0984C2F}"/>
                </a:ext>
              </a:extLst>
            </p:cNvPr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41" name="Graphic 1">
              <a:extLst>
                <a:ext uri="{FF2B5EF4-FFF2-40B4-BE49-F238E27FC236}">
                  <a16:creationId xmlns:a16="http://schemas.microsoft.com/office/drawing/2014/main" id="{F71A59EC-7D40-411C-B49E-5A2FD5BA283D}"/>
                </a:ext>
              </a:extLst>
            </p:cNvPr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42" name="Graphic 1">
              <a:extLst>
                <a:ext uri="{FF2B5EF4-FFF2-40B4-BE49-F238E27FC236}">
                  <a16:creationId xmlns:a16="http://schemas.microsoft.com/office/drawing/2014/main" id="{9FD6EF18-D52A-4935-9D27-8F881CD42963}"/>
                </a:ext>
              </a:extLst>
            </p:cNvPr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43" name="Graphic 1">
              <a:extLst>
                <a:ext uri="{FF2B5EF4-FFF2-40B4-BE49-F238E27FC236}">
                  <a16:creationId xmlns:a16="http://schemas.microsoft.com/office/drawing/2014/main" id="{6933ADBB-F65B-498E-B689-1582A5779D00}"/>
                </a:ext>
              </a:extLst>
            </p:cNvPr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</p:grp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1457356" y="306934"/>
            <a:ext cx="10543300" cy="74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20728" eaLnBrk="1" hangingPunct="1">
              <a:defRPr/>
            </a:pPr>
            <a:r>
              <a:rPr lang="ru-RU" altLang="ru-RU" sz="2133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Комитет государственных доходов </a:t>
            </a:r>
          </a:p>
          <a:p>
            <a:pPr algn="ctr" defTabSz="920728" eaLnBrk="1" hangingPunct="1">
              <a:defRPr/>
            </a:pPr>
            <a:r>
              <a:rPr lang="ru-RU" altLang="ru-RU" sz="2133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Министерство финансов Республики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3805445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F00750F5-49E5-43D7-8EB9-A4A1F9C1F6D5}"/>
              </a:ext>
            </a:extLst>
          </p:cNvPr>
          <p:cNvSpPr txBox="1"/>
          <p:nvPr/>
        </p:nvSpPr>
        <p:spPr>
          <a:xfrm>
            <a:off x="11550317" y="6580457"/>
            <a:ext cx="637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x-none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362AFF9E-DD90-4E19-A1C3-D9B06AE88ED2}"/>
              </a:ext>
            </a:extLst>
          </p:cNvPr>
          <p:cNvSpPr/>
          <p:nvPr/>
        </p:nvSpPr>
        <p:spPr>
          <a:xfrm>
            <a:off x="0" y="2"/>
            <a:ext cx="12192000" cy="759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65801">
              <a:buClr>
                <a:srgbClr val="002060"/>
              </a:buClr>
              <a:buSzPct val="100000"/>
              <a:defRPr/>
            </a:pPr>
            <a:r>
              <a:rPr lang="ru-RU" sz="2400" b="1" cap="small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     </a:t>
            </a:r>
            <a:endParaRPr lang="ru-RU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912578" y="5792939"/>
            <a:ext cx="61495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>
              <a:buFont typeface="Wingdings" panose="05000000000000000000" pitchFamily="2" charset="2"/>
              <a:buChar char="Ø"/>
            </a:pPr>
            <a:endParaRPr lang="ru-RU" sz="1400" i="1" kern="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88279" y="957481"/>
            <a:ext cx="6227761" cy="5324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Области СУР</a:t>
            </a:r>
          </a:p>
          <a:p>
            <a:endParaRPr lang="ru-RU" sz="2133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133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Категорирование НП;</a:t>
            </a:r>
          </a:p>
          <a:p>
            <a:r>
              <a:rPr lang="ru-RU" sz="1600" i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(ст.136,137 НК РК)</a:t>
            </a:r>
          </a:p>
          <a:p>
            <a:endParaRPr lang="ru-RU" sz="800" i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800" i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800" i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800" i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800" i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133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Камеральный контроль</a:t>
            </a:r>
          </a:p>
          <a:p>
            <a:r>
              <a:rPr lang="ru-RU" sz="2133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</a:t>
            </a:r>
            <a:r>
              <a:rPr lang="ru-RU" sz="1600" i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(ст.96 НК РК)</a:t>
            </a:r>
          </a:p>
          <a:p>
            <a:endParaRPr lang="ru-RU" sz="800" i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800" i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800" i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800" i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800" i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133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Отбор субъектов на налоговые проверки  </a:t>
            </a:r>
          </a:p>
          <a:p>
            <a:r>
              <a:rPr lang="ru-RU" sz="1600" i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(ст.136 НК РК)</a:t>
            </a:r>
          </a:p>
          <a:p>
            <a:endParaRPr lang="ru-RU" sz="800" i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800" i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800" i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800" i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800" i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800" i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133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При возврате НДС</a:t>
            </a:r>
          </a:p>
          <a:p>
            <a:r>
              <a:rPr lang="ru-RU" sz="1600" i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(ст.104 НК РК )</a:t>
            </a:r>
          </a:p>
          <a:p>
            <a:endParaRPr lang="ru-RU" sz="800" i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37959" y="957481"/>
            <a:ext cx="552416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Цели СУР</a:t>
            </a:r>
          </a:p>
          <a:p>
            <a:endParaRPr lang="ru-RU" sz="20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акцентирование внимания на сферах повышенного риска и эффективное использование имеющихся в распоряжении ресурсов;</a:t>
            </a:r>
          </a:p>
          <a:p>
            <a:endParaRPr lang="ru-RU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увеличение возможностей по выявлению нарушений в сфере налогообложения;</a:t>
            </a:r>
          </a:p>
          <a:p>
            <a:endParaRPr lang="ru-RU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минимизация налогового контроля в отношении налогоплательщиков (налоговых агентов), по деятельности которых определена низкая степень риска;</a:t>
            </a:r>
          </a:p>
          <a:p>
            <a:endParaRPr lang="ru-RU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дифференцированное применение мер и способов налогового администрирования в зависимости от степени риска.</a:t>
            </a:r>
          </a:p>
          <a:p>
            <a:endParaRPr lang="ru-RU" dirty="0">
              <a:solidFill>
                <a:schemeClr val="accent6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301740" y="861060"/>
            <a:ext cx="30480" cy="5775960"/>
          </a:xfrm>
          <a:prstGeom prst="line">
            <a:avLst/>
          </a:prstGeom>
          <a:ln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636430" y="48727"/>
            <a:ext cx="369524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kern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СФЕРЫ ПРИМЕНЕНИЯ СУР</a:t>
            </a:r>
          </a:p>
        </p:txBody>
      </p:sp>
    </p:spTree>
    <p:extLst>
      <p:ext uri="{BB962C8B-B14F-4D97-AF65-F5344CB8AC3E}">
        <p14:creationId xmlns:p14="http://schemas.microsoft.com/office/powerpoint/2010/main" val="204940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643971"/>
              </p:ext>
            </p:extLst>
          </p:nvPr>
        </p:nvGraphicFramePr>
        <p:xfrm>
          <a:off x="186889" y="823440"/>
          <a:ext cx="11459241" cy="537141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29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9367">
                  <a:extLst>
                    <a:ext uri="{9D8B030D-6E8A-4147-A177-3AD203B41FA5}">
                      <a16:colId xmlns:a16="http://schemas.microsoft.com/office/drawing/2014/main" val="1190022919"/>
                    </a:ext>
                  </a:extLst>
                </a:gridCol>
                <a:gridCol w="1117976">
                  <a:extLst>
                    <a:ext uri="{9D8B030D-6E8A-4147-A177-3AD203B41FA5}">
                      <a16:colId xmlns:a16="http://schemas.microsoft.com/office/drawing/2014/main" val="667802786"/>
                    </a:ext>
                  </a:extLst>
                </a:gridCol>
                <a:gridCol w="1117976">
                  <a:extLst>
                    <a:ext uri="{9D8B030D-6E8A-4147-A177-3AD203B41FA5}">
                      <a16:colId xmlns:a16="http://schemas.microsoft.com/office/drawing/2014/main" val="3937213391"/>
                    </a:ext>
                  </a:extLst>
                </a:gridCol>
                <a:gridCol w="1024810">
                  <a:extLst>
                    <a:ext uri="{9D8B030D-6E8A-4147-A177-3AD203B41FA5}">
                      <a16:colId xmlns:a16="http://schemas.microsoft.com/office/drawing/2014/main" val="4267785447"/>
                    </a:ext>
                  </a:extLst>
                </a:gridCol>
              </a:tblGrid>
              <a:tr h="578001"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Сферы применения </a:t>
                      </a: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8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Действие в зависимости от степени риска НП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321925"/>
                  </a:ext>
                </a:extLst>
              </a:tr>
              <a:tr h="436022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низкая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средняя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высокая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2817910"/>
                  </a:ext>
                </a:extLst>
              </a:tr>
              <a:tr h="436022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Прекращение деятельности и государственные услуги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(глава 7 НК РК)</a:t>
                      </a: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63450" indent="0"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прекращение деятельности отдельных категорий ИП в упрощенном порядке</a:t>
                      </a: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0" indent="0" algn="ctr" fontAlgn="ctr">
                        <a:buFont typeface="Wingdings" panose="05000000000000000000" pitchFamily="2" charset="2"/>
                        <a:buNone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×</a:t>
                      </a:r>
                    </a:p>
                  </a:txBody>
                  <a:tcPr marL="8296" marR="8296" marT="8296" marB="0" anchor="ctr"/>
                </a:tc>
                <a:extLst>
                  <a:ext uri="{0D108BD9-81ED-4DB2-BD59-A6C34878D82A}">
                    <a16:rowId xmlns:a16="http://schemas.microsoft.com/office/drawing/2014/main" val="4269722587"/>
                  </a:ext>
                </a:extLst>
              </a:tr>
              <a:tr h="436464"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63450" indent="0"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подача в электронном виде заявления о регистрационном учете по НДС</a:t>
                      </a: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0" indent="0" algn="ctr" fontAlgn="ctr">
                        <a:buFont typeface="Wingdings" panose="05000000000000000000" pitchFamily="2" charset="2"/>
                        <a:buNone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×</a:t>
                      </a:r>
                    </a:p>
                  </a:txBody>
                  <a:tcPr marL="8296" marR="8296" marT="8296" marB="0" anchor="ctr"/>
                </a:tc>
                <a:extLst>
                  <a:ext uri="{0D108BD9-81ED-4DB2-BD59-A6C34878D82A}">
                    <a16:rowId xmlns:a16="http://schemas.microsoft.com/office/drawing/2014/main" val="2070610073"/>
                  </a:ext>
                </a:extLst>
              </a:tr>
              <a:tr h="698269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Форма налоговой</a:t>
                      </a:r>
                      <a:r>
                        <a:rPr lang="ru-RU" sz="1400" b="1" kern="1200" baseline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отчетности</a:t>
                      </a:r>
                      <a:endParaRPr lang="ru-RU" sz="1400" b="1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(глава 25 НК РК)</a:t>
                      </a: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63450" indent="0"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продление представления налоговой отчетности, продлевается на период не более 30 дней</a:t>
                      </a: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0" indent="0" algn="ctr" fontAlgn="ctr">
                        <a:buFont typeface="Wingdings" panose="05000000000000000000" pitchFamily="2" charset="2"/>
                        <a:buNone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×</a:t>
                      </a:r>
                    </a:p>
                  </a:txBody>
                  <a:tcPr marL="8296" marR="8296" marT="8296" marB="0" anchor="ctr"/>
                </a:tc>
                <a:extLst>
                  <a:ext uri="{0D108BD9-81ED-4DB2-BD59-A6C34878D82A}">
                    <a16:rowId xmlns:a16="http://schemas.microsoft.com/office/drawing/2014/main" val="4289621226"/>
                  </a:ext>
                </a:extLst>
              </a:tr>
              <a:tr h="485255"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63450" indent="0"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приостановление представления налоговой отчетности</a:t>
                      </a: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171450" indent="-171450" algn="ctr" font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kk-KZ" sz="140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0" indent="0" algn="ctr" fontAlgn="ctr">
                        <a:buFont typeface="Wingdings" panose="05000000000000000000" pitchFamily="2" charset="2"/>
                        <a:buNone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×</a:t>
                      </a:r>
                    </a:p>
                  </a:txBody>
                  <a:tcPr marL="8296" marR="8296" marT="8296" marB="0" anchor="ctr"/>
                </a:tc>
                <a:extLst>
                  <a:ext uri="{0D108BD9-81ED-4DB2-BD59-A6C34878D82A}">
                    <a16:rowId xmlns:a16="http://schemas.microsoft.com/office/drawing/2014/main" val="3271868047"/>
                  </a:ext>
                </a:extLst>
              </a:tr>
              <a:tr h="638510"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Взыскание налоговой задолженности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(глава 13 НК РК)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63450" indent="0"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направление уведомления о погашении налоговой задолженности </a:t>
                      </a: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×</a:t>
                      </a: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extLst>
                  <a:ext uri="{0D108BD9-81ED-4DB2-BD59-A6C34878D82A}">
                    <a16:rowId xmlns:a16="http://schemas.microsoft.com/office/drawing/2014/main" val="3599392914"/>
                  </a:ext>
                </a:extLst>
              </a:tr>
              <a:tr h="556365"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63450" indent="0"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приостановление расходных операций по банковским счетам</a:t>
                      </a:r>
                      <a:r>
                        <a:rPr lang="ru-RU" sz="1400" kern="1200" baseline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по кассе </a:t>
                      </a: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×</a:t>
                      </a: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рабочих дней</a:t>
                      </a: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рабочего дня</a:t>
                      </a: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extLst>
                  <a:ext uri="{0D108BD9-81ED-4DB2-BD59-A6C34878D82A}">
                    <a16:rowId xmlns:a16="http://schemas.microsoft.com/office/drawing/2014/main" val="3428188764"/>
                  </a:ext>
                </a:extLst>
              </a:tr>
              <a:tr h="621255"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63450" indent="0"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ограничение в распоряжении имуществом </a:t>
                      </a: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×</a:t>
                      </a: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kern="1200" noProof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 рабочих дней</a:t>
                      </a:r>
                      <a:r>
                        <a:rPr lang="en-US" sz="1400" kern="1200" noProof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400" kern="1200" noProof="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kern="1200" noProof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рабочего дня</a:t>
                      </a:r>
                      <a:r>
                        <a:rPr lang="en-US" sz="1400" kern="1200" noProof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400" kern="1200" noProof="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extLst>
                  <a:ext uri="{0D108BD9-81ED-4DB2-BD59-A6C34878D82A}">
                    <a16:rowId xmlns:a16="http://schemas.microsoft.com/office/drawing/2014/main" val="4054504675"/>
                  </a:ext>
                </a:extLst>
              </a:tr>
              <a:tr h="485255"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63450" indent="0"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взыскание с банковских счетов</a:t>
                      </a: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×</a:t>
                      </a: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 рабочих дней</a:t>
                      </a: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40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296" marR="8296" marT="8296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r>
                        <a:rPr lang="en-US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рабочих дней</a:t>
                      </a:r>
                    </a:p>
                  </a:txBody>
                  <a:tcPr marL="8296" marR="8296" marT="8296" marB="0" anchor="ctr"/>
                </a:tc>
                <a:extLst>
                  <a:ext uri="{0D108BD9-81ED-4DB2-BD59-A6C34878D82A}">
                    <a16:rowId xmlns:a16="http://schemas.microsoft.com/office/drawing/2014/main" val="195032227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00750F5-49E5-43D7-8EB9-A4A1F9C1F6D5}"/>
              </a:ext>
            </a:extLst>
          </p:cNvPr>
          <p:cNvSpPr txBox="1"/>
          <p:nvPr/>
        </p:nvSpPr>
        <p:spPr>
          <a:xfrm>
            <a:off x="11550338" y="6580457"/>
            <a:ext cx="637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5113"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  <a:p>
            <a:pPr indent="265113" algn="ctr"/>
            <a:endParaRPr lang="x-none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6430" y="48727"/>
            <a:ext cx="8297464" cy="491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kern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СФЕРЫ ПРИМЕНЕНИЯ РЕЗУЛЬТАТОВ КАТЕГОРИРОВАНИЯ НП</a:t>
            </a:r>
          </a:p>
        </p:txBody>
      </p:sp>
    </p:spTree>
    <p:extLst>
      <p:ext uri="{BB962C8B-B14F-4D97-AF65-F5344CB8AC3E}">
        <p14:creationId xmlns:p14="http://schemas.microsoft.com/office/powerpoint/2010/main" val="550916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F00750F5-49E5-43D7-8EB9-A4A1F9C1F6D5}"/>
              </a:ext>
            </a:extLst>
          </p:cNvPr>
          <p:cNvSpPr txBox="1"/>
          <p:nvPr/>
        </p:nvSpPr>
        <p:spPr>
          <a:xfrm>
            <a:off x="11550317" y="6580457"/>
            <a:ext cx="637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x-none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362AFF9E-DD90-4E19-A1C3-D9B06AE88ED2}"/>
              </a:ext>
            </a:extLst>
          </p:cNvPr>
          <p:cNvSpPr/>
          <p:nvPr/>
        </p:nvSpPr>
        <p:spPr>
          <a:xfrm>
            <a:off x="0" y="2"/>
            <a:ext cx="12192000" cy="759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50000"/>
              </a:lnSpc>
            </a:pPr>
            <a:r>
              <a:rPr lang="ru-RU" sz="2400" b="1" cap="small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     </a:t>
            </a:r>
            <a:r>
              <a:rPr lang="ru-RU" sz="2400" b="1" kern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ДЕЙСТВУЮЩАЯ РЕДАКЦИЯ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912578" y="5792939"/>
            <a:ext cx="61495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>
              <a:buFont typeface="Wingdings" panose="05000000000000000000" pitchFamily="2" charset="2"/>
              <a:buChar char="Ø"/>
            </a:pPr>
            <a:endParaRPr lang="ru-RU" sz="1400" i="1" kern="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7944" y="841796"/>
            <a:ext cx="12036111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Концепция предполагаемые признаки уклонения;</a:t>
            </a:r>
          </a:p>
          <a:p>
            <a:pPr algn="just">
              <a:lnSpc>
                <a:spcPct val="150000"/>
              </a:lnSpc>
              <a:buClr>
                <a:srgbClr val="00B050"/>
              </a:buClr>
            </a:pPr>
            <a:endParaRPr lang="ru-RU" sz="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 открытых критериев;</a:t>
            </a:r>
          </a:p>
          <a:p>
            <a:pPr algn="just">
              <a:buClr>
                <a:srgbClr val="00B050"/>
              </a:buClr>
            </a:pPr>
            <a:r>
              <a:rPr lang="ru-RU" sz="1400" i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(Приказ 252 от 20.02.2018г.)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Clr>
                <a:srgbClr val="00B050"/>
              </a:buClr>
              <a:buFont typeface="Wingdings" pitchFamily="2" charset="2"/>
              <a:buChar char="ü"/>
            </a:pPr>
            <a:endParaRPr lang="ru-RU" sz="2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Clr>
                <a:srgbClr val="00B050"/>
              </a:buClr>
              <a:buFont typeface="Wingdings" pitchFamily="2" charset="2"/>
              <a:buChar char="ü"/>
            </a:pPr>
            <a:endParaRPr lang="ru-RU" sz="2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Clr>
                <a:srgbClr val="00B050"/>
              </a:buClr>
              <a:buFont typeface="Wingdings" pitchFamily="2" charset="2"/>
              <a:buChar char="ü"/>
            </a:pPr>
            <a:endParaRPr lang="ru-RU" sz="2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Clr>
                <a:srgbClr val="00B050"/>
              </a:buClr>
              <a:buFont typeface="Wingdings" pitchFamily="2" charset="2"/>
              <a:buChar char="ü"/>
            </a:pPr>
            <a:endParaRPr lang="ru-RU" sz="2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Clr>
                <a:srgbClr val="00B050"/>
              </a:buClr>
              <a:buFont typeface="Wingdings" pitchFamily="2" charset="2"/>
              <a:buChar char="ü"/>
            </a:pPr>
            <a:endParaRPr lang="ru-RU" sz="2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ограниченное количество закрытых критериев;</a:t>
            </a:r>
          </a:p>
          <a:p>
            <a:pPr algn="just">
              <a:buClr>
                <a:srgbClr val="00B050"/>
              </a:buClr>
            </a:pPr>
            <a:endParaRPr lang="ru-RU" sz="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Сложный расчет баллов;</a:t>
            </a:r>
          </a:p>
          <a:p>
            <a:pPr marL="806450" algn="just">
              <a:buClr>
                <a:srgbClr val="00B050"/>
              </a:buClr>
            </a:pPr>
            <a:r>
              <a:rPr lang="ru-RU" sz="2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Каждый критерий имеет не балл а приоритет, следовательно в зависимости от количество общих критериев (открытых и закрытых) влияние открытого показателя на конечный балл может уменьшаться;</a:t>
            </a:r>
          </a:p>
          <a:p>
            <a:pPr marL="285750" indent="-285750"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Публикация на сайте; </a:t>
            </a:r>
          </a:p>
          <a:p>
            <a:pPr marL="285750" indent="-285750" algn="just">
              <a:buClr>
                <a:srgbClr val="00B050"/>
              </a:buClr>
              <a:buFont typeface="Wingdings" pitchFamily="2" charset="2"/>
              <a:buChar char="ü"/>
            </a:pPr>
            <a:endParaRPr lang="ru-RU" sz="2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32220" y="2207602"/>
            <a:ext cx="4587240" cy="177546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Отрицательные: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Налоговая нагрузка ниже среднеотраслевой;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 и доход;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Убытки;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исполненные уведомления;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Непредставление отчетности</a:t>
            </a:r>
            <a:r>
              <a:rPr lang="ru-RU" sz="1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Неблагонадежные;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Минимизация.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31520" y="2206256"/>
            <a:ext cx="4587240" cy="177546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Положительные: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Налоговая нагрузка выше среднеотраслевой;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Уплата налогов;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Применение ТИС;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Участие в ГМ;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Стандартный файл проверки;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Участие НП в пилотных проектах;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Применение модуля ВС</a:t>
            </a:r>
          </a:p>
        </p:txBody>
      </p:sp>
    </p:spTree>
    <p:extLst>
      <p:ext uri="{BB962C8B-B14F-4D97-AF65-F5344CB8AC3E}">
        <p14:creationId xmlns:p14="http://schemas.microsoft.com/office/powerpoint/2010/main" val="2484080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F00750F5-49E5-43D7-8EB9-A4A1F9C1F6D5}"/>
              </a:ext>
            </a:extLst>
          </p:cNvPr>
          <p:cNvSpPr txBox="1"/>
          <p:nvPr/>
        </p:nvSpPr>
        <p:spPr>
          <a:xfrm>
            <a:off x="11550317" y="6580457"/>
            <a:ext cx="637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x-none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362AFF9E-DD90-4E19-A1C3-D9B06AE88ED2}"/>
              </a:ext>
            </a:extLst>
          </p:cNvPr>
          <p:cNvSpPr/>
          <p:nvPr/>
        </p:nvSpPr>
        <p:spPr>
          <a:xfrm>
            <a:off x="0" y="2"/>
            <a:ext cx="12192000" cy="759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65801">
              <a:buClr>
                <a:srgbClr val="002060"/>
              </a:buClr>
              <a:buSzPct val="100000"/>
              <a:defRPr/>
            </a:pPr>
            <a:r>
              <a:rPr lang="ru-RU" sz="2400" b="1" cap="small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     </a:t>
            </a:r>
            <a:endParaRPr lang="ru-RU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912578" y="5792939"/>
            <a:ext cx="61495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>
              <a:buFont typeface="Wingdings" panose="05000000000000000000" pitchFamily="2" charset="2"/>
              <a:buChar char="Ø"/>
            </a:pPr>
            <a:endParaRPr lang="ru-RU" sz="1400" i="1" kern="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816959"/>
            <a:ext cx="11248882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Изменение концепции усиление налоговой дисциплины налогоплательщиков</a:t>
            </a:r>
          </a:p>
          <a:p>
            <a:pPr marL="285750" indent="-285750" algn="just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Открытые критерий состоять из базовых критериев и поощрительных критериев;</a:t>
            </a:r>
          </a:p>
          <a:p>
            <a:pPr algn="just">
              <a:lnSpc>
                <a:spcPct val="150000"/>
              </a:lnSpc>
              <a:buClr>
                <a:srgbClr val="00B050"/>
              </a:buClr>
            </a:pPr>
            <a:endParaRPr lang="ru-RU" sz="2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buClr>
                <a:srgbClr val="00B050"/>
              </a:buClr>
            </a:pPr>
            <a:endParaRPr lang="ru-RU" sz="2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buClr>
                <a:srgbClr val="00B050"/>
              </a:buClr>
            </a:pPr>
            <a:endParaRPr lang="ru-RU" sz="2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buClr>
                <a:srgbClr val="00B050"/>
              </a:buClr>
            </a:pPr>
            <a:endParaRPr lang="ru-RU" sz="2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Закрытые критерий будут связаны с конкретными уголовными делами;</a:t>
            </a:r>
          </a:p>
          <a:p>
            <a:pPr marL="285750" indent="-285750" algn="just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Закрепление пропорция 80/20 закрытых критериев к базовым;</a:t>
            </a:r>
          </a:p>
          <a:p>
            <a:pPr marL="285750" indent="-285750" algn="just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Понятный расчет, каждый критерий будет иметь конкретный балл;</a:t>
            </a:r>
          </a:p>
          <a:p>
            <a:pPr indent="1524000" algn="just">
              <a:lnSpc>
                <a:spcPct val="150000"/>
              </a:lnSpc>
              <a:buClr>
                <a:srgbClr val="00B050"/>
              </a:buClr>
            </a:pP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Высокий ниже 4, Средний от 5 до 9, Низкий более 10 баллов;</a:t>
            </a:r>
          </a:p>
          <a:p>
            <a:pPr indent="1524000" algn="just">
              <a:lnSpc>
                <a:spcPct val="150000"/>
              </a:lnSpc>
              <a:buClr>
                <a:srgbClr val="00B050"/>
              </a:buClr>
            </a:pP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начале каждого расчета НП будет присваиваться 9 баллов;</a:t>
            </a:r>
            <a:endParaRPr lang="kk-KZ" sz="2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Отмена публикации на сайте;</a:t>
            </a:r>
          </a:p>
          <a:p>
            <a:pPr algn="just">
              <a:lnSpc>
                <a:spcPct val="150000"/>
              </a:lnSpc>
              <a:buClr>
                <a:srgbClr val="00B050"/>
              </a:buClr>
            </a:pPr>
            <a:endParaRPr lang="kk-KZ" sz="2000" kern="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buClr>
                <a:srgbClr val="00B050"/>
              </a:buClr>
            </a:pPr>
            <a:endParaRPr lang="kk-KZ" sz="2000" kern="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buClr>
                <a:srgbClr val="00B050"/>
              </a:buClr>
            </a:pPr>
            <a:endParaRPr lang="ru-RU" sz="2000" kern="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62AFF9E-DD90-4E19-A1C3-D9B06AE88ED2}"/>
              </a:ext>
            </a:extLst>
          </p:cNvPr>
          <p:cNvSpPr/>
          <p:nvPr/>
        </p:nvSpPr>
        <p:spPr>
          <a:xfrm>
            <a:off x="57866" y="0"/>
            <a:ext cx="12192000" cy="759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50000"/>
              </a:lnSpc>
            </a:pPr>
            <a:r>
              <a:rPr lang="ru-RU" sz="2400" b="1" cap="small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ПРЕДЛАГАЕМАЯ</a:t>
            </a:r>
            <a:r>
              <a:rPr lang="ru-RU" sz="2400" b="1" cap="small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2400" b="1" kern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РЕДАКЦИЯ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94475" y="1894709"/>
            <a:ext cx="5429966" cy="177546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Базовые будут отрицательными и направлены на:</a:t>
            </a:r>
          </a:p>
          <a:p>
            <a:pPr algn="ctr"/>
            <a:endParaRPr lang="ru-RU" sz="14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2075" indent="174625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Своевременного предоставление налоговой отчетности;</a:t>
            </a:r>
          </a:p>
          <a:p>
            <a:pPr marL="92075" indent="174625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Полнота уплаты налогов;</a:t>
            </a:r>
          </a:p>
          <a:p>
            <a:pPr marL="92075" indent="174625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Исполнение уведомлений КК, в том числе предоставление пояснение;</a:t>
            </a:r>
          </a:p>
          <a:p>
            <a:pPr marL="92075" indent="174625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Своевременное и корректная выписка ЭСФ.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088380" y="1894709"/>
            <a:ext cx="5905499" cy="177546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Поощрительные будут положительными и направлены на:</a:t>
            </a:r>
          </a:p>
          <a:p>
            <a:pPr algn="ctr"/>
            <a:endParaRPr lang="ru-RU" sz="14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Активное участие в пилотных проектов;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Открытость перед налоговым органом;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Применение программных продуктов налоговых органов;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400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400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245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E05F7B0-CEAF-484B-BA0E-1D702DEFA407}"/>
              </a:ext>
            </a:extLst>
          </p:cNvPr>
          <p:cNvSpPr/>
          <p:nvPr/>
        </p:nvSpPr>
        <p:spPr>
          <a:xfrm>
            <a:off x="0" y="12701"/>
            <a:ext cx="12192000" cy="719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65801">
              <a:buClr>
                <a:srgbClr val="002060"/>
              </a:buClr>
              <a:buSzPct val="100000"/>
              <a:defRPr/>
            </a:pPr>
            <a:r>
              <a:rPr lang="ru-RU" sz="2400" b="1" cap="small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КРИТЕРИЙ КАТЕГОРИРОВАНИЕ НП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87A3BA-61C7-43C6-8641-EB7A4D8F88F1}"/>
              </a:ext>
            </a:extLst>
          </p:cNvPr>
          <p:cNvSpPr txBox="1"/>
          <p:nvPr/>
        </p:nvSpPr>
        <p:spPr>
          <a:xfrm>
            <a:off x="11550317" y="6580457"/>
            <a:ext cx="637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x-none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993" y="732702"/>
            <a:ext cx="12123227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8775" algn="ctr"/>
            <a:r>
              <a:rPr lang="ru-RU" sz="28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Базовые критерии</a:t>
            </a:r>
          </a:p>
          <a:p>
            <a:pPr indent="358775" algn="ctr"/>
            <a:endParaRPr lang="ru-RU" sz="2000" dirty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358775">
              <a:buFont typeface="Wingdings" pitchFamily="2" charset="2"/>
              <a:buChar char="ü"/>
            </a:pP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Налоговая нагрузка меньше среднеотраслевой </a:t>
            </a:r>
            <a:r>
              <a:rPr lang="ru-RU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-3 балла</a:t>
            </a: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endParaRPr lang="ru-RU" sz="800" dirty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358775">
              <a:buFont typeface="Wingdings" pitchFamily="2" charset="2"/>
              <a:buChar char="ü"/>
            </a:pP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Несвоевременное представление  очередной налоговой отчетности </a:t>
            </a:r>
            <a:r>
              <a:rPr lang="ru-RU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-3 балла</a:t>
            </a: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indent="358775">
              <a:buFont typeface="Wingdings" pitchFamily="2" charset="2"/>
              <a:buChar char="ü"/>
            </a:pPr>
            <a:endParaRPr lang="ru-RU" sz="800" dirty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358775">
              <a:buFont typeface="Wingdings" pitchFamily="2" charset="2"/>
              <a:buChar char="ü"/>
            </a:pP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Наличие задолженности по налогам и другим обязательным платежам </a:t>
            </a:r>
            <a:r>
              <a:rPr lang="ru-RU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-2 балла</a:t>
            </a: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indent="358775">
              <a:buFont typeface="Wingdings" pitchFamily="2" charset="2"/>
              <a:buChar char="ü"/>
            </a:pPr>
            <a:endParaRPr lang="ru-RU" sz="800" dirty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358775">
              <a:buFont typeface="Wingdings" pitchFamily="2" charset="2"/>
              <a:buChar char="ü"/>
            </a:pP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Повторное привлечение к административной ответственности </a:t>
            </a:r>
            <a:r>
              <a:rPr lang="ru-RU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-3 балла</a:t>
            </a: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indent="358775">
              <a:buFont typeface="Wingdings" pitchFamily="2" charset="2"/>
              <a:buChar char="ü"/>
            </a:pPr>
            <a:endParaRPr lang="ru-RU" sz="800" dirty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358775">
              <a:buFont typeface="Wingdings" pitchFamily="2" charset="2"/>
              <a:buChar char="ü"/>
            </a:pP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Сдача более 2-х ДФНО </a:t>
            </a:r>
            <a:r>
              <a:rPr lang="ru-RU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-1 балла</a:t>
            </a: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indent="358775">
              <a:buFont typeface="Wingdings" pitchFamily="2" charset="2"/>
              <a:buChar char="ü"/>
            </a:pPr>
            <a:endParaRPr lang="ru-RU" sz="800" dirty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358775">
              <a:buFont typeface="Wingdings" pitchFamily="2" charset="2"/>
              <a:buChar char="ü"/>
            </a:pP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 исполнение уведомления о подтверждении места нахождения (отсутствия) налогоплательщика </a:t>
            </a:r>
            <a:r>
              <a:rPr lang="ru-RU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-2 балла</a:t>
            </a: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indent="358775">
              <a:buFont typeface="Wingdings" pitchFamily="2" charset="2"/>
              <a:buChar char="ü"/>
            </a:pPr>
            <a:endParaRPr lang="ru-RU" sz="800" dirty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358775">
              <a:buFont typeface="Wingdings" pitchFamily="2" charset="2"/>
              <a:buChar char="ü"/>
            </a:pP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Доначисление налогов по результатам камерального контроля или налоговой проверки, после обжалования </a:t>
            </a:r>
            <a:r>
              <a:rPr lang="ru-RU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-3 балла</a:t>
            </a: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indent="358775">
              <a:buFont typeface="Wingdings" pitchFamily="2" charset="2"/>
              <a:buChar char="ü"/>
            </a:pPr>
            <a:endParaRPr lang="ru-RU" sz="800" dirty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358775">
              <a:buFont typeface="Wingdings" pitchFamily="2" charset="2"/>
              <a:buChar char="ü"/>
            </a:pP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 предоставление ответа на уведомление КК </a:t>
            </a:r>
            <a:r>
              <a:rPr lang="ru-RU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-3 балла</a:t>
            </a: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indent="358775">
              <a:buFont typeface="Wingdings" pitchFamily="2" charset="2"/>
              <a:buChar char="ü"/>
            </a:pPr>
            <a:endParaRPr lang="ru-RU" sz="800" dirty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358775">
              <a:buFont typeface="Wingdings" pitchFamily="2" charset="2"/>
              <a:buChar char="ü"/>
            </a:pP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Выписка ЭСФ с нарушением срока (за исключением из-за технических сбоев) </a:t>
            </a:r>
            <a:r>
              <a:rPr lang="ru-RU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-3 балла</a:t>
            </a: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indent="358775">
              <a:buFont typeface="Wingdings" pitchFamily="2" charset="2"/>
              <a:buChar char="ü"/>
            </a:pPr>
            <a:endParaRPr lang="ru-RU" sz="800" dirty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358775">
              <a:buFont typeface="Wingdings" pitchFamily="2" charset="2"/>
              <a:buChar char="ü"/>
            </a:pP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Исправление выписки ЭСФ по истечению 12 месяцев </a:t>
            </a:r>
            <a:r>
              <a:rPr lang="ru-RU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-3 балла</a:t>
            </a:r>
            <a:r>
              <a:rPr lang="ru-RU" sz="2000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985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E05F7B0-CEAF-484B-BA0E-1D702DEFA407}"/>
              </a:ext>
            </a:extLst>
          </p:cNvPr>
          <p:cNvSpPr/>
          <p:nvPr/>
        </p:nvSpPr>
        <p:spPr>
          <a:xfrm>
            <a:off x="0" y="12701"/>
            <a:ext cx="12192000" cy="719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65801">
              <a:buClr>
                <a:srgbClr val="002060"/>
              </a:buClr>
              <a:buSzPct val="100000"/>
              <a:defRPr/>
            </a:pPr>
            <a:r>
              <a:rPr lang="ru-RU" sz="2400" b="1" cap="small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КРИТЕРИЙ КАТЕГОРИРОВАНИЕ НП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87A3BA-61C7-43C6-8641-EB7A4D8F88F1}"/>
              </a:ext>
            </a:extLst>
          </p:cNvPr>
          <p:cNvSpPr txBox="1"/>
          <p:nvPr/>
        </p:nvSpPr>
        <p:spPr>
          <a:xfrm>
            <a:off x="11550317" y="6580457"/>
            <a:ext cx="637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endParaRPr lang="x-none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732368"/>
            <a:ext cx="1216152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Поощрительные критерии</a:t>
            </a:r>
          </a:p>
          <a:p>
            <a:pPr algn="ctr"/>
            <a:endParaRPr lang="ru-RU" sz="2000" b="1" kern="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Налоговая нагрузка больше среднеотраслевой </a:t>
            </a:r>
            <a:r>
              <a:rPr lang="ru-RU" sz="2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+3 балла</a:t>
            </a: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285750" indent="-285750" algn="just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endParaRPr lang="ru-RU" sz="800" kern="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Погашение задолженности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 налогам и другим обязательным платежам </a:t>
            </a:r>
            <a:r>
              <a:rPr lang="ru-RU" sz="2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+1 балла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285750" indent="-285750" algn="just">
              <a:buClr>
                <a:srgbClr val="00B050"/>
              </a:buClr>
              <a:buFont typeface="Wingdings" pitchFamily="2" charset="2"/>
              <a:buChar char="ü"/>
            </a:pPr>
            <a:endParaRPr lang="ru-RU" sz="800" dirty="0">
              <a:solidFill>
                <a:schemeClr val="accent6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Заработная плата выше средней по региону и отрасли </a:t>
            </a:r>
            <a:r>
              <a:rPr lang="ru-RU" sz="2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+3 балла</a:t>
            </a: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285750" indent="-285750" algn="just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endParaRPr lang="ru-RU" sz="800" kern="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Выставление ЭСФ не плательщиками НДС </a:t>
            </a:r>
            <a:r>
              <a:rPr lang="ru-RU" sz="2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+1 балла</a:t>
            </a: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285750" indent="-285750" algn="just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endParaRPr lang="ru-RU" sz="800" kern="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Среднемесячная выписка чеков ККМ более 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 (для </a:t>
            </a: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малого и среднего бизнеса) </a:t>
            </a:r>
            <a:r>
              <a:rPr lang="ru-RU" sz="2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+1 балла</a:t>
            </a: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285750" indent="-285750" algn="just">
              <a:buClr>
                <a:srgbClr val="00B050"/>
              </a:buClr>
              <a:buFont typeface="Wingdings" pitchFamily="2" charset="2"/>
              <a:buChar char="ü"/>
            </a:pPr>
            <a:endParaRPr lang="en-US" sz="800" kern="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Clr>
                <a:srgbClr val="00B050"/>
              </a:buClr>
            </a:pPr>
            <a:endParaRPr lang="ru-RU" sz="800" kern="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Выписка СНТ (за исключением НП, выписывающих СНТ в обязательном порядке) </a:t>
            </a:r>
            <a:r>
              <a:rPr lang="ru-RU" sz="2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+1 балла</a:t>
            </a: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</a:p>
          <a:p>
            <a:pPr marL="285750" indent="-285750" algn="just">
              <a:buClr>
                <a:srgbClr val="00B050"/>
              </a:buClr>
              <a:buFont typeface="Wingdings" pitchFamily="2" charset="2"/>
              <a:buChar char="ü"/>
            </a:pPr>
            <a:endParaRPr lang="ru-RU" sz="800" kern="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Участие в пилотах </a:t>
            </a:r>
            <a:r>
              <a:rPr lang="ru-RU" sz="2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+3 балла</a:t>
            </a: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</a:p>
          <a:p>
            <a:pPr marL="285750" indent="-285750" algn="just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endParaRPr lang="ru-RU" sz="800" kern="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Применение НКТ </a:t>
            </a:r>
            <a:r>
              <a:rPr lang="ru-RU" sz="2000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+2 балла</a:t>
            </a:r>
            <a:r>
              <a:rPr lang="ru-RU" sz="2000" kern="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5626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:a16="http://schemas.microsoft.com/office/drawing/2014/main" id="{251BE105-D96A-49BA-8048-7182F1D03118}"/>
              </a:ext>
            </a:extLst>
          </p:cNvPr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663" y="3130490"/>
            <a:ext cx="1439333" cy="144144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Группа 29"/>
          <p:cNvGrpSpPr>
            <a:grpSpLocks/>
          </p:cNvGrpSpPr>
          <p:nvPr/>
        </p:nvGrpSpPr>
        <p:grpSpPr bwMode="auto">
          <a:xfrm rot="10800000">
            <a:off x="403662" y="851069"/>
            <a:ext cx="1368427" cy="2133200"/>
            <a:chOff x="464265" y="499361"/>
            <a:chExt cx="970344" cy="1391523"/>
          </a:xfrm>
        </p:grpSpPr>
        <p:sp>
          <p:nvSpPr>
            <p:cNvPr id="11" name="Graphic 1">
              <a:extLst>
                <a:ext uri="{FF2B5EF4-FFF2-40B4-BE49-F238E27FC236}">
                  <a16:creationId xmlns:a16="http://schemas.microsoft.com/office/drawing/2014/main" id="{39DC19A3-2CA9-466B-9E56-5CB1315CDC62}"/>
                </a:ext>
              </a:extLst>
            </p:cNvPr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12" name="Graphic 1">
              <a:extLst>
                <a:ext uri="{FF2B5EF4-FFF2-40B4-BE49-F238E27FC236}">
                  <a16:creationId xmlns:a16="http://schemas.microsoft.com/office/drawing/2014/main" id="{43A6C331-DAB7-4EF7-8CD1-6D5C0CBEFD88}"/>
                </a:ext>
              </a:extLst>
            </p:cNvPr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13" name="Graphic 1">
              <a:extLst>
                <a:ext uri="{FF2B5EF4-FFF2-40B4-BE49-F238E27FC236}">
                  <a16:creationId xmlns:a16="http://schemas.microsoft.com/office/drawing/2014/main" id="{9CB97DE5-C22F-4254-84F1-ABC3F0984C2F}"/>
                </a:ext>
              </a:extLst>
            </p:cNvPr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14" name="Graphic 1">
              <a:extLst>
                <a:ext uri="{FF2B5EF4-FFF2-40B4-BE49-F238E27FC236}">
                  <a16:creationId xmlns:a16="http://schemas.microsoft.com/office/drawing/2014/main" id="{F71A59EC-7D40-411C-B49E-5A2FD5BA283D}"/>
                </a:ext>
              </a:extLst>
            </p:cNvPr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15" name="Graphic 1">
              <a:extLst>
                <a:ext uri="{FF2B5EF4-FFF2-40B4-BE49-F238E27FC236}">
                  <a16:creationId xmlns:a16="http://schemas.microsoft.com/office/drawing/2014/main" id="{9FD6EF18-D52A-4935-9D27-8F881CD42963}"/>
                </a:ext>
              </a:extLst>
            </p:cNvPr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16" name="Graphic 1">
              <a:extLst>
                <a:ext uri="{FF2B5EF4-FFF2-40B4-BE49-F238E27FC236}">
                  <a16:creationId xmlns:a16="http://schemas.microsoft.com/office/drawing/2014/main" id="{6933ADBB-F65B-498E-B689-1582A5779D00}"/>
                </a:ext>
              </a:extLst>
            </p:cNvPr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064245" y="3346171"/>
            <a:ext cx="6301726" cy="62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47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Спасибо за внимание!</a:t>
            </a:r>
          </a:p>
        </p:txBody>
      </p:sp>
      <p:grpSp>
        <p:nvGrpSpPr>
          <p:cNvPr id="18" name="Группа 29"/>
          <p:cNvGrpSpPr>
            <a:grpSpLocks/>
          </p:cNvGrpSpPr>
          <p:nvPr/>
        </p:nvGrpSpPr>
        <p:grpSpPr bwMode="auto">
          <a:xfrm rot="10800000">
            <a:off x="474567" y="4742659"/>
            <a:ext cx="1368427" cy="1760663"/>
            <a:chOff x="464265" y="499361"/>
            <a:chExt cx="970344" cy="1391523"/>
          </a:xfrm>
        </p:grpSpPr>
        <p:sp>
          <p:nvSpPr>
            <p:cNvPr id="19" name="Graphic 1">
              <a:extLst>
                <a:ext uri="{FF2B5EF4-FFF2-40B4-BE49-F238E27FC236}">
                  <a16:creationId xmlns:a16="http://schemas.microsoft.com/office/drawing/2014/main" id="{39DC19A3-2CA9-466B-9E56-5CB1315CDC62}"/>
                </a:ext>
              </a:extLst>
            </p:cNvPr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20" name="Graphic 1">
              <a:extLst>
                <a:ext uri="{FF2B5EF4-FFF2-40B4-BE49-F238E27FC236}">
                  <a16:creationId xmlns:a16="http://schemas.microsoft.com/office/drawing/2014/main" id="{43A6C331-DAB7-4EF7-8CD1-6D5C0CBEFD88}"/>
                </a:ext>
              </a:extLst>
            </p:cNvPr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21" name="Graphic 1">
              <a:extLst>
                <a:ext uri="{FF2B5EF4-FFF2-40B4-BE49-F238E27FC236}">
                  <a16:creationId xmlns:a16="http://schemas.microsoft.com/office/drawing/2014/main" id="{9CB97DE5-C22F-4254-84F1-ABC3F0984C2F}"/>
                </a:ext>
              </a:extLst>
            </p:cNvPr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22" name="Graphic 1">
              <a:extLst>
                <a:ext uri="{FF2B5EF4-FFF2-40B4-BE49-F238E27FC236}">
                  <a16:creationId xmlns:a16="http://schemas.microsoft.com/office/drawing/2014/main" id="{F71A59EC-7D40-411C-B49E-5A2FD5BA283D}"/>
                </a:ext>
              </a:extLst>
            </p:cNvPr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23" name="Graphic 1">
              <a:extLst>
                <a:ext uri="{FF2B5EF4-FFF2-40B4-BE49-F238E27FC236}">
                  <a16:creationId xmlns:a16="http://schemas.microsoft.com/office/drawing/2014/main" id="{9FD6EF18-D52A-4935-9D27-8F881CD42963}"/>
                </a:ext>
              </a:extLst>
            </p:cNvPr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24" name="Graphic 1">
              <a:extLst>
                <a:ext uri="{FF2B5EF4-FFF2-40B4-BE49-F238E27FC236}">
                  <a16:creationId xmlns:a16="http://schemas.microsoft.com/office/drawing/2014/main" id="{6933ADBB-F65B-498E-B689-1582A5779D00}"/>
                </a:ext>
              </a:extLst>
            </p:cNvPr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920728">
                <a:defRPr/>
              </a:pPr>
              <a:endParaRPr lang="ru-RU" sz="2400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4093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4315</TotalTime>
  <Words>750</Words>
  <Application>Microsoft Office PowerPoint</Application>
  <PresentationFormat>Широкоэкранный</PresentationFormat>
  <Paragraphs>196</Paragraphs>
  <Slides>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Roboto Condensed</vt:lpstr>
      <vt:lpstr>Tahoma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Самашева Жанара Жанарбековна</dc:creator>
  <cp:lastModifiedBy>User</cp:lastModifiedBy>
  <cp:revision>77</cp:revision>
  <cp:lastPrinted>2024-02-05T08:40:50Z</cp:lastPrinted>
  <dcterms:created xsi:type="dcterms:W3CDTF">2023-11-07T16:18:20Z</dcterms:created>
  <dcterms:modified xsi:type="dcterms:W3CDTF">2024-02-06T03:47:54Z</dcterms:modified>
</cp:coreProperties>
</file>