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8"/>
  </p:notesMasterIdLst>
  <p:sldIdLst>
    <p:sldId id="270" r:id="rId2"/>
    <p:sldId id="280" r:id="rId3"/>
    <p:sldId id="281" r:id="rId4"/>
    <p:sldId id="272" r:id="rId5"/>
    <p:sldId id="282" r:id="rId6"/>
    <p:sldId id="279" r:id="rId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 showGuides="1">
      <p:cViewPr>
        <p:scale>
          <a:sx n="80" d="100"/>
          <a:sy n="80" d="100"/>
        </p:scale>
        <p:origin x="-1554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tx1"/>
                </a:solidFill>
                <a:latin typeface="+mn-lt"/>
              </a:defRPr>
            </a:pPr>
            <a:r>
              <a:rPr lang="kk-KZ" sz="14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Количество СМБ </a:t>
            </a:r>
            <a:r>
              <a:rPr lang="kk-KZ" sz="1400" baseline="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на СНР</a:t>
            </a:r>
            <a:endParaRPr lang="kk-KZ" sz="1400" dirty="0">
              <a:solidFill>
                <a:schemeClr val="tx1"/>
              </a:solidFill>
              <a:latin typeface="+mn-lt"/>
              <a:cs typeface="Arial" pitchFamily="34" charset="0"/>
            </a:endParaRPr>
          </a:p>
        </c:rich>
      </c:tx>
      <c:layout>
        <c:manualLayout>
          <c:xMode val="edge"/>
          <c:yMode val="edge"/>
          <c:x val="0.19264206540848094"/>
          <c:y val="8.6033801122368525E-3"/>
        </c:manualLayout>
      </c:layout>
      <c:overlay val="0"/>
    </c:title>
    <c:autoTitleDeleted val="0"/>
    <c:view3D>
      <c:rotX val="30"/>
      <c:rotY val="354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104801220916979E-4"/>
          <c:y val="0.14908508350138749"/>
          <c:w val="0.68819154642539715"/>
          <c:h val="0.8322709709783604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 Кол-во НП</c:v>
                </c:pt>
              </c:strCache>
            </c:strRef>
          </c:tx>
          <c:explosion val="25"/>
          <c:dPt>
            <c:idx val="0"/>
            <c:bubble3D val="0"/>
            <c:explosion val="28"/>
          </c:dPt>
          <c:dPt>
            <c:idx val="1"/>
            <c:bubble3D val="0"/>
            <c:explosion val="36"/>
          </c:dPt>
          <c:dPt>
            <c:idx val="2"/>
            <c:bubble3D val="0"/>
            <c:explosion val="45"/>
          </c:dPt>
          <c:dPt>
            <c:idx val="3"/>
            <c:bubble3D val="0"/>
            <c:explosion val="49"/>
          </c:dPt>
          <c:dPt>
            <c:idx val="4"/>
            <c:bubble3D val="0"/>
            <c:explosion val="40"/>
          </c:dPt>
          <c:cat>
            <c:strRef>
              <c:f>Лист1!$A$2:$A$6</c:f>
              <c:strCache>
                <c:ptCount val="5"/>
                <c:pt idx="0">
                  <c:v>патент </c:v>
                </c:pt>
                <c:pt idx="1">
                  <c:v>УД</c:v>
                </c:pt>
                <c:pt idx="2">
                  <c:v>СХТП</c:v>
                </c:pt>
                <c:pt idx="3">
                  <c:v>ЕЗН</c:v>
                </c:pt>
                <c:pt idx="4">
                  <c:v>ИП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353763</c:v>
                </c:pt>
                <c:pt idx="1">
                  <c:v>701177</c:v>
                </c:pt>
                <c:pt idx="2">
                  <c:v>6658</c:v>
                </c:pt>
                <c:pt idx="3">
                  <c:v>174466</c:v>
                </c:pt>
                <c:pt idx="4">
                  <c:v>424542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sz="1400"/>
            </a:pPr>
            <a:r>
              <a:rPr lang="kk-KZ" sz="1400"/>
              <a:t>Поступление в бюджет от СМБ</a:t>
            </a:r>
          </a:p>
        </c:rich>
      </c:tx>
      <c:layout>
        <c:manualLayout>
          <c:xMode val="edge"/>
          <c:yMode val="edge"/>
          <c:x val="0.19177133339960278"/>
          <c:y val="3.3976052925336335E-2"/>
        </c:manualLayout>
      </c:layout>
      <c:overlay val="0"/>
    </c:title>
    <c:autoTitleDeleted val="0"/>
    <c:view3D>
      <c:rotX val="30"/>
      <c:rotY val="28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456454156165883E-2"/>
          <c:y val="0.16257011005511171"/>
          <c:w val="0.70366255601229488"/>
          <c:h val="0.8374298899448883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 Сумма налогов</c:v>
                </c:pt>
              </c:strCache>
            </c:strRef>
          </c:tx>
          <c:explosion val="25"/>
          <c:dPt>
            <c:idx val="0"/>
            <c:bubble3D val="0"/>
            <c:explosion val="0"/>
          </c:dPt>
          <c:cat>
            <c:strRef>
              <c:f>Лист1!$A$2:$A$3</c:f>
              <c:strCache>
                <c:ptCount val="2"/>
                <c:pt idx="0">
                  <c:v>ОУ</c:v>
                </c:pt>
                <c:pt idx="1">
                  <c:v>СНР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7959751.0999999996</c:v>
                </c:pt>
                <c:pt idx="1">
                  <c:v>156186.79999999999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Динамика поступлений за 2015 - 2018 </a:t>
            </a:r>
            <a:r>
              <a:rPr lang="ru-RU" sz="1400" dirty="0" smtClean="0"/>
              <a:t>года (млн.тенге)</a:t>
            </a:r>
            <a:endParaRPr lang="ru-RU" sz="14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Лист1!$E$11</c:f>
              <c:strCache>
                <c:ptCount val="1"/>
                <c:pt idx="0">
                  <c:v>поступление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-3.4093345201447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2.92228673155268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Лист1!$F$10:$I$10</c:f>
              <c:strCache>
                <c:ptCount val="4"/>
                <c:pt idx="0">
                  <c:v>2015 г</c:v>
                </c:pt>
                <c:pt idx="1">
                  <c:v>2016 г</c:v>
                </c:pt>
                <c:pt idx="2">
                  <c:v>2017 г</c:v>
                </c:pt>
                <c:pt idx="3">
                  <c:v>2018 г</c:v>
                </c:pt>
              </c:strCache>
            </c:strRef>
          </c:cat>
          <c:val>
            <c:numRef>
              <c:f>Лист1!$F$11:$I$11</c:f>
              <c:numCache>
                <c:formatCode>#,##0</c:formatCode>
                <c:ptCount val="4"/>
                <c:pt idx="0">
                  <c:v>72200</c:v>
                </c:pt>
                <c:pt idx="1">
                  <c:v>99400</c:v>
                </c:pt>
                <c:pt idx="2">
                  <c:v>126500</c:v>
                </c:pt>
                <c:pt idx="3">
                  <c:v>146700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54528"/>
        <c:axId val="34056064"/>
      </c:barChart>
      <c:catAx>
        <c:axId val="34054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34056064"/>
        <c:crosses val="autoZero"/>
        <c:auto val="1"/>
        <c:lblAlgn val="ctr"/>
        <c:lblOffset val="100"/>
        <c:noMultiLvlLbl val="0"/>
      </c:catAx>
      <c:valAx>
        <c:axId val="3405606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40545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0.01754</cdr:x>
      <cdr:y>0.77017</cdr:y>
    </cdr:from>
    <cdr:to>
      <cdr:x>0.29989</cdr:x>
      <cdr:y>0.83057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" y="3672408"/>
          <a:ext cx="1158893" cy="2880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k-KZ" sz="1100" b="1" dirty="0" smtClean="0">
              <a:latin typeface="Arial" pitchFamily="34" charset="0"/>
              <a:cs typeface="Arial" pitchFamily="34" charset="0"/>
            </a:rPr>
            <a:t>174 466 </a:t>
          </a:r>
          <a:r>
            <a:rPr lang="ru-RU" sz="1100" b="1" dirty="0" smtClean="0">
              <a:latin typeface="Arial" pitchFamily="34" charset="0"/>
              <a:cs typeface="Arial" pitchFamily="34" charset="0"/>
            </a:rPr>
            <a:t>ЕЗН </a:t>
          </a:r>
        </a:p>
        <a:p xmlns:a="http://schemas.openxmlformats.org/drawingml/2006/main">
          <a:r>
            <a:rPr lang="ru-RU" sz="1200" b="1" dirty="0" smtClean="0">
              <a:latin typeface="Arial" pitchFamily="34" charset="0"/>
              <a:cs typeface="Arial" pitchFamily="34" charset="0"/>
            </a:rPr>
            <a:t>(</a:t>
          </a:r>
          <a:r>
            <a:rPr lang="ru-RU" sz="1050" b="1" dirty="0" smtClean="0">
              <a:latin typeface="Arial" pitchFamily="34" charset="0"/>
              <a:cs typeface="Arial" pitchFamily="34" charset="0"/>
            </a:rPr>
            <a:t>10,5 %</a:t>
          </a:r>
          <a:r>
            <a:rPr lang="ru-RU" sz="1200" b="1" dirty="0" smtClean="0">
              <a:latin typeface="Arial" pitchFamily="34" charset="0"/>
              <a:cs typeface="Arial" pitchFamily="34" charset="0"/>
            </a:rPr>
            <a:t>)</a:t>
          </a:r>
          <a:endParaRPr lang="kk-KZ" sz="12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0.07018</cdr:x>
      <cdr:y>0.61916</cdr:y>
    </cdr:from>
    <cdr:to>
      <cdr:x>0.07018</cdr:x>
      <cdr:y>0.77017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288032" y="2952328"/>
          <a:ext cx="0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0.62418</cdr:x>
      <cdr:y>0.73171</cdr:y>
    </cdr:from>
    <cdr:to>
      <cdr:x>0.96381</cdr:x>
      <cdr:y>0.83742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003703" y="2160240"/>
          <a:ext cx="1634374" cy="3120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kk-KZ" sz="1050" b="1" dirty="0" smtClean="0">
              <a:latin typeface="Arial" pitchFamily="34" charset="0"/>
              <a:cs typeface="Arial" pitchFamily="34" charset="0"/>
            </a:rPr>
            <a:t>701 177 УД</a:t>
          </a:r>
        </a:p>
        <a:p xmlns:a="http://schemas.openxmlformats.org/drawingml/2006/main">
          <a:pPr algn="ctr"/>
          <a:r>
            <a:rPr lang="ru-RU" sz="1100" b="1" dirty="0" smtClean="0">
              <a:latin typeface="Arial" pitchFamily="34" charset="0"/>
              <a:cs typeface="Arial" pitchFamily="34" charset="0"/>
            </a:rPr>
            <a:t>(</a:t>
          </a:r>
          <a:r>
            <a:rPr lang="ru-RU" sz="1000" b="1" dirty="0" smtClean="0">
              <a:latin typeface="Arial" pitchFamily="34" charset="0"/>
              <a:cs typeface="Arial" pitchFamily="34" charset="0"/>
            </a:rPr>
            <a:t>42,2 %)</a:t>
          </a:r>
          <a:endParaRPr lang="kk-KZ" sz="10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0.33333</cdr:x>
      <cdr:y>0.81547</cdr:y>
    </cdr:from>
    <cdr:to>
      <cdr:x>0.59649</cdr:x>
      <cdr:y>0.87588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368152" y="3888432"/>
          <a:ext cx="1080129" cy="288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kk-KZ" sz="1100" b="1" dirty="0" smtClean="0">
              <a:latin typeface="Arial" pitchFamily="34" charset="0"/>
              <a:cs typeface="Arial" pitchFamily="34" charset="0"/>
            </a:rPr>
            <a:t>6 658 СХТП </a:t>
          </a:r>
        </a:p>
        <a:p xmlns:a="http://schemas.openxmlformats.org/drawingml/2006/main">
          <a:pPr algn="ctr"/>
          <a:r>
            <a:rPr lang="kk-KZ" sz="1200" b="1" dirty="0" smtClean="0">
              <a:latin typeface="Arial" pitchFamily="34" charset="0"/>
              <a:cs typeface="Arial" pitchFamily="34" charset="0"/>
            </a:rPr>
            <a:t>(</a:t>
          </a:r>
          <a:r>
            <a:rPr lang="kk-KZ" sz="1050" b="1" dirty="0" smtClean="0">
              <a:latin typeface="Arial" pitchFamily="34" charset="0"/>
              <a:cs typeface="Arial" pitchFamily="34" charset="0"/>
            </a:rPr>
            <a:t>0,4 %</a:t>
          </a:r>
          <a:r>
            <a:rPr lang="kk-KZ" sz="1050" b="1" dirty="0">
              <a:latin typeface="Arial" pitchFamily="34" charset="0"/>
              <a:cs typeface="Arial" pitchFamily="34" charset="0"/>
            </a:rPr>
            <a:t>)</a:t>
          </a:r>
        </a:p>
      </cdr:txBody>
    </cdr:sp>
  </cdr:relSizeAnchor>
  <cdr:relSizeAnchor xmlns:cdr="http://schemas.openxmlformats.org/drawingml/2006/chartDrawing">
    <cdr:from>
      <cdr:x>0.53613</cdr:x>
      <cdr:y>0.17073</cdr:y>
    </cdr:from>
    <cdr:to>
      <cdr:x>0.88701</cdr:x>
      <cdr:y>0.23114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579972" y="504056"/>
          <a:ext cx="1688512" cy="178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k-KZ" sz="1200" b="1" dirty="0" smtClean="0">
              <a:latin typeface="Arial" pitchFamily="34" charset="0"/>
              <a:cs typeface="Arial" pitchFamily="34" charset="0"/>
            </a:rPr>
            <a:t>353 763 </a:t>
          </a:r>
          <a:r>
            <a:rPr lang="kk-KZ" sz="1050" b="1" dirty="0" smtClean="0">
              <a:latin typeface="Arial" pitchFamily="34" charset="0"/>
              <a:cs typeface="Arial" pitchFamily="34" charset="0"/>
            </a:rPr>
            <a:t>патент</a:t>
          </a:r>
          <a:endParaRPr lang="kk-KZ" sz="1200" b="1" dirty="0" smtClean="0">
            <a:latin typeface="Arial" pitchFamily="34" charset="0"/>
            <a:cs typeface="Arial" pitchFamily="34" charset="0"/>
          </a:endParaRPr>
        </a:p>
        <a:p xmlns:a="http://schemas.openxmlformats.org/drawingml/2006/main">
          <a:r>
            <a:rPr lang="ru-RU" sz="1400" b="1" dirty="0" smtClean="0">
              <a:latin typeface="Arial" pitchFamily="34" charset="0"/>
              <a:cs typeface="Arial" pitchFamily="34" charset="0"/>
            </a:rPr>
            <a:t>(</a:t>
          </a:r>
          <a:r>
            <a:rPr lang="ru-RU" sz="1100" b="1" dirty="0" smtClean="0">
              <a:latin typeface="Arial" pitchFamily="34" charset="0"/>
              <a:cs typeface="Arial" pitchFamily="34" charset="0"/>
            </a:rPr>
            <a:t> 21,3%)</a:t>
          </a:r>
          <a:endParaRPr lang="kk-KZ" sz="11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0.49057</cdr:x>
      <cdr:y>0.31713</cdr:y>
    </cdr:from>
    <cdr:to>
      <cdr:x>0.57895</cdr:x>
      <cdr:y>0.43794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V="1">
          <a:off x="2013523" y="1512168"/>
          <a:ext cx="362741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0.47368</cdr:x>
      <cdr:y>0.61916</cdr:y>
    </cdr:from>
    <cdr:to>
      <cdr:x>0.68421</cdr:x>
      <cdr:y>0.73997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 flipH="1" flipV="1">
          <a:off x="1944200" y="2952344"/>
          <a:ext cx="864112" cy="576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0.19298</cdr:x>
      <cdr:y>0.60406</cdr:y>
    </cdr:from>
    <cdr:to>
      <cdr:x>0.45614</cdr:x>
      <cdr:y>0.81547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H="1" flipV="1">
          <a:off x="792088" y="2880322"/>
          <a:ext cx="1080120" cy="10081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0.05729</cdr:x>
      <cdr:y>0.15074</cdr:y>
    </cdr:from>
    <cdr:to>
      <cdr:x>0.33966</cdr:x>
      <cdr:y>0.21114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275716" y="445048"/>
          <a:ext cx="1358779" cy="1783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k-KZ" sz="1100" b="1" dirty="0" smtClean="0">
              <a:latin typeface="Arial" pitchFamily="34" charset="0"/>
              <a:cs typeface="Arial" pitchFamily="34" charset="0"/>
            </a:rPr>
            <a:t>424 542 ОУ</a:t>
          </a:r>
        </a:p>
        <a:p xmlns:a="http://schemas.openxmlformats.org/drawingml/2006/main">
          <a:r>
            <a:rPr lang="ru-RU" sz="1200" b="1" dirty="0" smtClean="0">
              <a:latin typeface="Arial" pitchFamily="34" charset="0"/>
              <a:cs typeface="Arial" pitchFamily="34" charset="0"/>
            </a:rPr>
            <a:t>(</a:t>
          </a:r>
          <a:r>
            <a:rPr lang="ru-RU" sz="1050" b="1" dirty="0" smtClean="0">
              <a:latin typeface="Arial" pitchFamily="34" charset="0"/>
              <a:cs typeface="Arial" pitchFamily="34" charset="0"/>
            </a:rPr>
            <a:t>25,6 %</a:t>
          </a:r>
          <a:r>
            <a:rPr lang="ru-RU" sz="1200" b="1" dirty="0" smtClean="0">
              <a:latin typeface="Arial" pitchFamily="34" charset="0"/>
              <a:cs typeface="Arial" pitchFamily="34" charset="0"/>
            </a:rPr>
            <a:t>)</a:t>
          </a:r>
          <a:endParaRPr lang="kk-KZ" sz="12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0.14035</cdr:x>
      <cdr:y>0.30203</cdr:y>
    </cdr:from>
    <cdr:to>
      <cdr:x>0.22807</cdr:x>
      <cdr:y>0.42284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V="1">
          <a:off x="576064" y="1440160"/>
          <a:ext cx="360040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0.09259</cdr:x>
      <cdr:y>0.24162</cdr:y>
    </cdr:from>
    <cdr:to>
      <cdr:x>0.27778</cdr:x>
      <cdr:y>0.30203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0040" y="1152128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kk-KZ" sz="1100" dirty="0"/>
        </a:p>
      </cdr:txBody>
    </cdr:sp>
  </cdr:relSizeAnchor>
  <cdr:relSizeAnchor xmlns:cdr="http://schemas.openxmlformats.org/drawingml/2006/chartDrawing">
    <cdr:from>
      <cdr:x>0.4386</cdr:x>
      <cdr:y>0.31818</cdr:y>
    </cdr:from>
    <cdr:to>
      <cdr:x>0.52632</cdr:x>
      <cdr:y>0.42424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 flipV="1">
          <a:off x="1800200" y="1512168"/>
          <a:ext cx="360040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0.26316</cdr:x>
      <cdr:y>0.66667</cdr:y>
    </cdr:from>
    <cdr:to>
      <cdr:x>0.39279</cdr:x>
      <cdr:y>0.81768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V="1">
          <a:off x="1080120" y="3168352"/>
          <a:ext cx="532060" cy="71767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0.29825</cdr:x>
      <cdr:y>0.17097</cdr:y>
    </cdr:from>
    <cdr:to>
      <cdr:x>0.68421</cdr:x>
      <cdr:y>0.23158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1224136" y="517056"/>
          <a:ext cx="1584156" cy="1833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kk-KZ" sz="1100" b="1" dirty="0" smtClean="0">
              <a:latin typeface="Arial" pitchFamily="34" charset="0"/>
              <a:cs typeface="Arial" pitchFamily="34" charset="0"/>
            </a:rPr>
            <a:t>146,7 млрд.тг. (</a:t>
          </a:r>
          <a:r>
            <a:rPr lang="kk-KZ" sz="1050" b="1" dirty="0" smtClean="0">
              <a:latin typeface="Arial" pitchFamily="34" charset="0"/>
              <a:cs typeface="Arial" pitchFamily="34" charset="0"/>
            </a:rPr>
            <a:t>СНР</a:t>
          </a:r>
          <a:r>
            <a:rPr lang="kk-KZ" sz="1100" b="1" dirty="0" smtClean="0">
              <a:latin typeface="Arial" pitchFamily="34" charset="0"/>
              <a:cs typeface="Arial" pitchFamily="34" charset="0"/>
            </a:rPr>
            <a:t>)</a:t>
          </a:r>
        </a:p>
        <a:p xmlns:a="http://schemas.openxmlformats.org/drawingml/2006/main">
          <a:pPr algn="ctr"/>
          <a:r>
            <a:rPr lang="ru-RU" sz="1200" b="1" dirty="0" smtClean="0">
              <a:latin typeface="Arial" pitchFamily="34" charset="0"/>
              <a:cs typeface="Arial" pitchFamily="34" charset="0"/>
            </a:rPr>
            <a:t>(</a:t>
          </a:r>
          <a:r>
            <a:rPr lang="ru-RU" sz="1050" b="1" dirty="0" smtClean="0">
              <a:latin typeface="Arial" pitchFamily="34" charset="0"/>
              <a:cs typeface="Arial" pitchFamily="34" charset="0"/>
            </a:rPr>
            <a:t>2 %)</a:t>
          </a:r>
          <a:endParaRPr lang="kk-KZ" sz="105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0.15789</cdr:x>
      <cdr:y>0.83333</cdr:y>
    </cdr:from>
    <cdr:to>
      <cdr:x>0.52632</cdr:x>
      <cdr:y>0.89394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648072" y="3960440"/>
          <a:ext cx="1512168" cy="288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kk-KZ" sz="1200" b="1" dirty="0" smtClean="0">
              <a:latin typeface="Arial" pitchFamily="34" charset="0"/>
              <a:cs typeface="Arial" pitchFamily="34" charset="0"/>
            </a:rPr>
            <a:t>7969,3 млрд.тг. (ГБ) </a:t>
          </a:r>
          <a:r>
            <a:rPr lang="kk-KZ" sz="1400" b="1" dirty="0" smtClean="0">
              <a:latin typeface="Arial" pitchFamily="34" charset="0"/>
              <a:cs typeface="Arial" pitchFamily="34" charset="0"/>
            </a:rPr>
            <a:t>(</a:t>
          </a:r>
          <a:r>
            <a:rPr lang="ru-RU" sz="1100" b="1" dirty="0" smtClean="0">
              <a:latin typeface="Arial" pitchFamily="34" charset="0"/>
              <a:cs typeface="Arial" pitchFamily="34" charset="0"/>
            </a:rPr>
            <a:t>98,%)</a:t>
          </a:r>
          <a:endParaRPr lang="kk-KZ" sz="1100" b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9410D-4DBB-4570-B6E2-2C870F57ED5F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A53E5-F53C-4168-8BF3-7EBEA3B052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694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B05D6-F2BD-49BD-9D0C-328DBD70302B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235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B05D6-F2BD-49BD-9D0C-328DBD70302B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235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4CE1B-BB26-4737-9DC2-6C60AD243B07}" type="datetime1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51F8-2900-41EE-ABB6-C2F3758D8E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15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4C1F7-393A-4358-97DD-54A7DEA30B99}" type="datetime1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51F8-2900-41EE-ABB6-C2F3758D8E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19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A485-52D6-485B-8699-7E9FCBC7A28E}" type="datetime1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51F8-2900-41EE-ABB6-C2F3758D8E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30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4775B-ADD0-472F-8426-DBC0640C1F27}" type="datetime1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51F8-2900-41EE-ABB6-C2F3758D8E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999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4FD5-07FF-41B8-AA66-C7587762BC56}" type="datetime1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51F8-2900-41EE-ABB6-C2F3758D8E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69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ABD4-12AA-493D-BBC4-013CF29DDDF2}" type="datetime1">
              <a:rPr lang="ru-RU" smtClean="0"/>
              <a:t>14.08.2019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51F8-2900-41EE-ABB6-C2F3758D8E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10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7867-FE4C-44B4-B732-C69CBE80B818}" type="datetime1">
              <a:rPr lang="ru-RU" smtClean="0"/>
              <a:t>14.08.2019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51F8-2900-41EE-ABB6-C2F3758D8E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92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8BAB-1DD8-47E3-9DBE-668EC33831F6}" type="datetime1">
              <a:rPr lang="ru-RU" smtClean="0"/>
              <a:t>14.08.2019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51F8-2900-41EE-ABB6-C2F3758D8E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46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A0D8-4BB1-411F-8BDB-8F057D131EA0}" type="datetime1">
              <a:rPr lang="ru-RU" smtClean="0"/>
              <a:t>14.08.2019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51F8-2900-41EE-ABB6-C2F3758D8E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06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B0A0F-FF78-44D9-8F8E-7C1C82675419}" type="datetime1">
              <a:rPr lang="ru-RU" smtClean="0"/>
              <a:t>14.08.2019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51F8-2900-41EE-ABB6-C2F3758D8E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67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247B4-2764-4351-A192-733BFC639B85}" type="datetime1">
              <a:rPr lang="ru-RU" smtClean="0"/>
              <a:t>14.08.2019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51F8-2900-41EE-ABB6-C2F3758D8E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247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8B83B-CD61-4D26-82D1-65E7EF065014}" type="datetime1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751F8-2900-41EE-ABB6-C2F3758D8E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025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card payment">
            <a:extLst>
              <a:ext uri="{FF2B5EF4-FFF2-40B4-BE49-F238E27FC236}">
                <a16:creationId xmlns="" xmlns:a16="http://schemas.microsoft.com/office/drawing/2014/main" id="{0B5CDC76-A72C-4B43-AAB5-8E1900F05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554" y="1268760"/>
            <a:ext cx="4872446" cy="433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8B20E19C-16FE-43BB-9385-7A8E12D84502}"/>
              </a:ext>
            </a:extLst>
          </p:cNvPr>
          <p:cNvSpPr/>
          <p:nvPr/>
        </p:nvSpPr>
        <p:spPr>
          <a:xfrm>
            <a:off x="3337560" y="6021288"/>
            <a:ext cx="2818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Нур-Султан, 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 г.</a:t>
            </a:r>
            <a:endParaRPr lang="ru-RU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0F12A2C7-ABE3-49E1-94B2-FAE8336874F8}"/>
              </a:ext>
            </a:extLst>
          </p:cNvPr>
          <p:cNvSpPr/>
          <p:nvPr/>
        </p:nvSpPr>
        <p:spPr>
          <a:xfrm>
            <a:off x="4572000" y="1268760"/>
            <a:ext cx="4572000" cy="4331063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75000"/>
                </a:schemeClr>
              </a:gs>
              <a:gs pos="50000">
                <a:schemeClr val="accent1">
                  <a:shade val="67500"/>
                  <a:satMod val="115000"/>
                  <a:alpha val="65000"/>
                </a:schemeClr>
              </a:gs>
              <a:gs pos="100000">
                <a:schemeClr val="accent1">
                  <a:shade val="100000"/>
                  <a:satMod val="115000"/>
                  <a:alpha val="5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" name="Стрелка: пятиугольник 7">
            <a:extLst>
              <a:ext uri="{FF2B5EF4-FFF2-40B4-BE49-F238E27FC236}">
                <a16:creationId xmlns="" xmlns:a16="http://schemas.microsoft.com/office/drawing/2014/main" id="{D5110DA5-40BD-43A9-9A1A-8E7C23D691C5}"/>
              </a:ext>
            </a:extLst>
          </p:cNvPr>
          <p:cNvSpPr/>
          <p:nvPr/>
        </p:nvSpPr>
        <p:spPr>
          <a:xfrm>
            <a:off x="0" y="1262954"/>
            <a:ext cx="5220072" cy="4336869"/>
          </a:xfrm>
          <a:prstGeom prst="homePlate">
            <a:avLst>
              <a:gd name="adj" fmla="val 13454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6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FAE6E5B0-4143-461F-ABAE-49E28FCEB7A7}"/>
              </a:ext>
            </a:extLst>
          </p:cNvPr>
          <p:cNvSpPr/>
          <p:nvPr/>
        </p:nvSpPr>
        <p:spPr>
          <a:xfrm>
            <a:off x="237155" y="1844824"/>
            <a:ext cx="48733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СПЕЦИАЛЬНЫЙ НАЛОГОВЫЙ РЕЖИМ ДЛЯ СУБЪЕКТОВ МАЛОГО БИЗНЕСА</a:t>
            </a:r>
            <a:endParaRPr lang="ru-RU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5" y="188640"/>
            <a:ext cx="8228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Комитет государственных доходов МФ РК 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03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Текст 2"/>
          <p:cNvSpPr txBox="1">
            <a:spLocks/>
          </p:cNvSpPr>
          <p:nvPr/>
        </p:nvSpPr>
        <p:spPr bwMode="auto">
          <a:xfrm>
            <a:off x="119820" y="204998"/>
            <a:ext cx="8895592" cy="3841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 lIns="91428" tIns="45715" rIns="91428" bIns="45715"/>
          <a:lstStyle>
            <a:lvl1pPr marL="341313" indent="-341313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Специальные налоговые режимы в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цифрах за 2018 год</a:t>
            </a:r>
            <a:endParaRPr lang="ru-RU" altLang="ru-RU" sz="14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8784572-F407-4FED-9323-8869A8550DA5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0" name="Текст 2"/>
          <p:cNvSpPr txBox="1">
            <a:spLocks/>
          </p:cNvSpPr>
          <p:nvPr/>
        </p:nvSpPr>
        <p:spPr bwMode="auto">
          <a:xfrm>
            <a:off x="0" y="911002"/>
            <a:ext cx="313184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5" rIns="91428" bIns="45715"/>
          <a:lstStyle>
            <a:lvl1pPr marL="341313" indent="-341313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ru-RU" altLang="ru-RU" sz="1200" b="1" dirty="0">
              <a:solidFill>
                <a:srgbClr val="00206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2493802020"/>
              </p:ext>
            </p:extLst>
          </p:nvPr>
        </p:nvGraphicFramePr>
        <p:xfrm>
          <a:off x="119820" y="764704"/>
          <a:ext cx="481222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2314190247"/>
              </p:ext>
            </p:extLst>
          </p:nvPr>
        </p:nvGraphicFramePr>
        <p:xfrm>
          <a:off x="4788024" y="692696"/>
          <a:ext cx="410445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Диаграмм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632114"/>
              </p:ext>
            </p:extLst>
          </p:nvPr>
        </p:nvGraphicFramePr>
        <p:xfrm>
          <a:off x="251519" y="3861048"/>
          <a:ext cx="8496945" cy="2607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6478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Текст 2"/>
          <p:cNvSpPr txBox="1">
            <a:spLocks/>
          </p:cNvSpPr>
          <p:nvPr/>
        </p:nvSpPr>
        <p:spPr bwMode="auto">
          <a:xfrm>
            <a:off x="119820" y="204998"/>
            <a:ext cx="8895592" cy="3841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 lIns="91428" tIns="45715" rIns="91428" bIns="45715"/>
          <a:lstStyle>
            <a:lvl1pPr marL="341313" indent="-341313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24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ИСТОРИЯ СНР для СМБ</a:t>
            </a:r>
          </a:p>
          <a:p>
            <a:pPr algn="ctr" eaLnBrk="1" hangingPunct="1">
              <a:spcBef>
                <a:spcPct val="20000"/>
              </a:spcBef>
            </a:pPr>
            <a:endParaRPr lang="ru-RU" altLang="ru-RU" sz="1600" i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8784572-F407-4FED-9323-8869A8550DA5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624801"/>
              </p:ext>
            </p:extLst>
          </p:nvPr>
        </p:nvGraphicFramePr>
        <p:xfrm>
          <a:off x="119820" y="1052733"/>
          <a:ext cx="8895592" cy="4392490"/>
        </p:xfrm>
        <a:graphic>
          <a:graphicData uri="http://schemas.openxmlformats.org/drawingml/2006/table">
            <a:tbl>
              <a:tblPr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365900"/>
                <a:gridCol w="2747674"/>
                <a:gridCol w="2782018"/>
              </a:tblGrid>
              <a:tr h="439249"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+mn-lt"/>
                        </a:rPr>
                        <a:t>2001 год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+mn-lt"/>
                        </a:rPr>
                        <a:t>2019 год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43924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+mn-lt"/>
                        </a:rPr>
                        <a:t>ПАТЕНТ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92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  <a:latin typeface="+mn-lt"/>
                        </a:rPr>
                        <a:t>Доход (млн.тенге)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u="none" strike="noStrike" dirty="0" smtClean="0">
                          <a:effectLst/>
                          <a:latin typeface="+mn-lt"/>
                        </a:rPr>
                        <a:t>2,0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u="none" strike="noStrike" dirty="0">
                          <a:effectLst/>
                          <a:latin typeface="+mn-lt"/>
                        </a:rPr>
                        <a:t>8,9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  <a:latin typeface="+mn-lt"/>
                        </a:rPr>
                        <a:t>Ставка </a:t>
                      </a:r>
                      <a:r>
                        <a:rPr lang="ru-RU" sz="2000" b="1" u="none" strike="noStrike" dirty="0">
                          <a:effectLst/>
                          <a:latin typeface="+mn-lt"/>
                        </a:rPr>
                        <a:t>(%)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u="none" strike="noStrike">
                          <a:effectLst/>
                          <a:latin typeface="+mn-lt"/>
                        </a:rPr>
                        <a:t>2%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u="none" strike="noStrike" dirty="0">
                          <a:effectLst/>
                          <a:latin typeface="+mn-lt"/>
                        </a:rPr>
                        <a:t>1%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439249">
                <a:tc grid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УПРОЩЕННАЯ ДЕКЛАРАЦИЯ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92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  <a:latin typeface="+mn-lt"/>
                        </a:rPr>
                        <a:t>Доход </a:t>
                      </a:r>
                      <a:r>
                        <a:rPr lang="ru-RU" sz="2000" b="1" u="none" strike="noStrike" dirty="0">
                          <a:effectLst/>
                          <a:latin typeface="+mn-lt"/>
                        </a:rPr>
                        <a:t>(млн.тенге)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smtClean="0">
                          <a:effectLst/>
                          <a:latin typeface="+mn-lt"/>
                        </a:rPr>
                        <a:t>40,0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smtClean="0">
                          <a:effectLst/>
                          <a:latin typeface="+mn-lt"/>
                        </a:rPr>
                        <a:t>121,4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  <a:latin typeface="+mn-lt"/>
                        </a:rPr>
                        <a:t>Ставка </a:t>
                      </a:r>
                      <a:r>
                        <a:rPr lang="ru-RU" sz="2000" b="1" u="none" strike="noStrike" dirty="0">
                          <a:effectLst/>
                          <a:latin typeface="+mn-lt"/>
                        </a:rPr>
                        <a:t>(%)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  <a:latin typeface="+mn-lt"/>
                        </a:rPr>
                        <a:t>3%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  <a:latin typeface="+mn-lt"/>
                        </a:rPr>
                        <a:t>3%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  <a:latin typeface="+mn-lt"/>
                        </a:rPr>
                        <a:t>Количество работников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>
                          <a:effectLst/>
                          <a:latin typeface="+mn-lt"/>
                        </a:rPr>
                        <a:t>25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  <a:latin typeface="+mn-lt"/>
                        </a:rPr>
                        <a:t>30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Налоговый период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квартал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полугодие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68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397"/>
          <a:stretch>
            <a:fillRect/>
          </a:stretch>
        </p:blipFill>
        <p:spPr bwMode="auto">
          <a:xfrm>
            <a:off x="0" y="-2540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>
          <a:xfrm>
            <a:off x="1189039" y="260351"/>
            <a:ext cx="6492875" cy="967316"/>
          </a:xfrm>
        </p:spPr>
        <p:txBody>
          <a:bodyPr>
            <a:normAutofit/>
          </a:bodyPr>
          <a:lstStyle/>
          <a:p>
            <a:pPr>
              <a:spcAft>
                <a:spcPts val="1350"/>
              </a:spcAft>
            </a:pPr>
            <a:r>
              <a:rPr lang="ru-RU" sz="2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Фискальная поддержка </a:t>
            </a:r>
            <a:r>
              <a:rPr lang="ru-RU" sz="22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цифровизации субъектов малого </a:t>
            </a:r>
            <a:r>
              <a:rPr lang="ru-RU" sz="2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бизнеса. </a:t>
            </a:r>
            <a:endParaRPr lang="ru-RU" altLang="ru-RU" sz="22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52425" y="1555752"/>
            <a:ext cx="7315200" cy="5048249"/>
          </a:xfrm>
          <a:prstGeom prst="rect">
            <a:avLst/>
          </a:prstGeom>
          <a:ln w="31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lIns="68574" tIns="34289" rIns="68574" bIns="34289" anchor="ctr"/>
          <a:lstStyle>
            <a:lvl1pPr algn="l" defTabSz="91436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000" b="1" kern="1200" dirty="0">
                <a:solidFill>
                  <a:srgbClr val="2868A4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355600" algn="just">
              <a:lnSpc>
                <a:spcPct val="114000"/>
              </a:lnSpc>
              <a:buClr>
                <a:schemeClr val="accent1"/>
              </a:buClr>
              <a:defRPr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Индивидуальные предприниматели, применяющие специальный налоговый режим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основе патента и упрощенной декларации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имеют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возможность уменьшения суммы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ИПН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размере  60 тыс. тенге, но не более 50 % от исчисленной суммы налога, если приобретают новый онлайн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ККМ или трехкомпонентную интегрированную систему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(онлайн ККМ + ERP система + POS терминал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>
              <a:lnSpc>
                <a:spcPct val="114000"/>
              </a:lnSpc>
              <a:buClr>
                <a:schemeClr val="accent1"/>
              </a:buClr>
              <a:defRPr/>
            </a:pP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>
              <a:lnSpc>
                <a:spcPct val="114000"/>
              </a:lnSpc>
              <a:buClr>
                <a:schemeClr val="accent1"/>
              </a:buClr>
              <a:defRPr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>
              <a:lnSpc>
                <a:spcPct val="100000"/>
              </a:lnSpc>
              <a:buClr>
                <a:srgbClr val="5B9BD5"/>
              </a:buClr>
              <a:defRPr/>
            </a:pPr>
            <a:endParaRPr lang="ru-RU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TextBox 11"/>
          <p:cNvSpPr txBox="1">
            <a:spLocks noChangeArrowheads="1"/>
          </p:cNvSpPr>
          <p:nvPr/>
        </p:nvSpPr>
        <p:spPr bwMode="auto">
          <a:xfrm>
            <a:off x="7112000" y="1227667"/>
            <a:ext cx="162083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000" i="1">
                <a:solidFill>
                  <a:schemeClr val="bg1"/>
                </a:solidFill>
                <a:latin typeface="Arial" charset="0"/>
              </a:rPr>
              <a:t>продолжение</a:t>
            </a:r>
          </a:p>
        </p:txBody>
      </p:sp>
      <p:sp>
        <p:nvSpPr>
          <p:cNvPr id="14343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B217EA81-D689-4635-81CD-E41F173F1487}" type="slidenum">
              <a:rPr lang="ru-RU" altLang="ru-RU" sz="900" smtClean="0">
                <a:solidFill>
                  <a:srgbClr val="898989"/>
                </a:solidFill>
              </a:rPr>
              <a:pPr/>
              <a:t>4</a:t>
            </a:fld>
            <a:endParaRPr lang="ru-RU" altLang="ru-RU" sz="900" smtClean="0">
              <a:solidFill>
                <a:srgbClr val="898989"/>
              </a:solidFill>
            </a:endParaRPr>
          </a:p>
        </p:txBody>
      </p:sp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914" y="1955801"/>
            <a:ext cx="1474787" cy="3333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835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397"/>
          <a:stretch>
            <a:fillRect/>
          </a:stretch>
        </p:blipFill>
        <p:spPr bwMode="auto">
          <a:xfrm>
            <a:off x="0" y="-2540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>
          <a:xfrm>
            <a:off x="1189039" y="260351"/>
            <a:ext cx="6492875" cy="967316"/>
          </a:xfrm>
        </p:spPr>
        <p:txBody>
          <a:bodyPr>
            <a:normAutofit fontScale="90000"/>
          </a:bodyPr>
          <a:lstStyle/>
          <a:p>
            <a:pPr>
              <a:spcAft>
                <a:spcPts val="1350"/>
              </a:spcAft>
            </a:pPr>
            <a:r>
              <a:rPr lang="ru-RU" sz="2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Упрощенная декларация </a:t>
            </a:r>
            <a:br>
              <a:rPr lang="ru-RU" sz="2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</a:t>
            </a:r>
            <a:br>
              <a:rPr lang="ru-RU" sz="2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3-х компонентная система</a:t>
            </a:r>
            <a:endParaRPr lang="ru-RU" altLang="ru-RU" sz="22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179512" y="1555752"/>
            <a:ext cx="7488113" cy="5048249"/>
          </a:xfrm>
          <a:prstGeom prst="rect">
            <a:avLst/>
          </a:prstGeom>
          <a:ln w="31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lIns="68574" tIns="34289" rIns="68574" bIns="34289" anchor="ctr"/>
          <a:lstStyle>
            <a:lvl1pPr algn="l" defTabSz="91436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000" b="1" kern="1200" dirty="0">
                <a:solidFill>
                  <a:srgbClr val="2868A4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44500" algn="just">
              <a:lnSpc>
                <a:spcPct val="100000"/>
              </a:lnSpc>
              <a:buClr>
                <a:schemeClr val="accent1"/>
              </a:buClr>
              <a:defRPr/>
            </a:pP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14000"/>
              </a:lnSpc>
              <a:buClr>
                <a:schemeClr val="accent1"/>
              </a:buClr>
              <a:buFontTx/>
              <a:buChar char="-"/>
              <a:defRPr/>
            </a:pP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14000"/>
              </a:lnSpc>
              <a:buClr>
                <a:schemeClr val="accent1"/>
              </a:buClr>
              <a:buFontTx/>
              <a:buChar char="-"/>
              <a:defRPr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дохода за налоговый период с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60,7 млн.тенге до 237,6 млн.тенге</a:t>
            </a:r>
          </a:p>
          <a:p>
            <a:pPr marL="342900" indent="-342900" algn="just">
              <a:lnSpc>
                <a:spcPct val="114000"/>
              </a:lnSpc>
              <a:buClr>
                <a:schemeClr val="accent1"/>
              </a:buClr>
              <a:buFontTx/>
              <a:buChar char="-"/>
              <a:defRPr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порога для постановки на учет по НДС с 30 000 МРП до 144 184 МРП (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75,7 млн.тг до 364,1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just">
              <a:lnSpc>
                <a:spcPct val="114000"/>
              </a:lnSpc>
              <a:buClr>
                <a:schemeClr val="accent1"/>
              </a:buClr>
              <a:buFontTx/>
              <a:buChar char="-"/>
              <a:defRPr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распространяется на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безналичный оборот</a:t>
            </a:r>
          </a:p>
          <a:p>
            <a:pPr marL="342900" indent="-342900" algn="just">
              <a:lnSpc>
                <a:spcPct val="114000"/>
              </a:lnSpc>
              <a:buClr>
                <a:schemeClr val="accent1"/>
              </a:buClr>
              <a:buFontTx/>
              <a:buChar char="-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для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индивидуальных предпринимателей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>
              <a:lnSpc>
                <a:spcPct val="114000"/>
              </a:lnSpc>
              <a:buClr>
                <a:schemeClr val="accent1"/>
              </a:buClr>
              <a:defRPr/>
            </a:pP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>
              <a:lnSpc>
                <a:spcPct val="114000"/>
              </a:lnSpc>
              <a:buClr>
                <a:schemeClr val="accent1"/>
              </a:buClr>
              <a:defRPr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>
              <a:lnSpc>
                <a:spcPct val="100000"/>
              </a:lnSpc>
              <a:buClr>
                <a:srgbClr val="5B9BD5"/>
              </a:buClr>
              <a:defRPr/>
            </a:pPr>
            <a:endParaRPr lang="ru-RU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TextBox 11"/>
          <p:cNvSpPr txBox="1">
            <a:spLocks noChangeArrowheads="1"/>
          </p:cNvSpPr>
          <p:nvPr/>
        </p:nvSpPr>
        <p:spPr bwMode="auto">
          <a:xfrm>
            <a:off x="7112000" y="1227667"/>
            <a:ext cx="162083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000" i="1">
                <a:solidFill>
                  <a:schemeClr val="bg1"/>
                </a:solidFill>
                <a:latin typeface="Arial" charset="0"/>
              </a:rPr>
              <a:t>продолжение</a:t>
            </a:r>
          </a:p>
        </p:txBody>
      </p:sp>
      <p:sp>
        <p:nvSpPr>
          <p:cNvPr id="14343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B217EA81-D689-4635-81CD-E41F173F1487}" type="slidenum">
              <a:rPr lang="ru-RU" altLang="ru-RU" sz="900" smtClean="0">
                <a:solidFill>
                  <a:srgbClr val="898989"/>
                </a:solidFill>
              </a:rPr>
              <a:pPr/>
              <a:t>5</a:t>
            </a:fld>
            <a:endParaRPr lang="ru-RU" altLang="ru-RU" sz="900" smtClean="0">
              <a:solidFill>
                <a:srgbClr val="898989"/>
              </a:solidFill>
            </a:endParaRPr>
          </a:p>
        </p:txBody>
      </p:sp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914" y="1955801"/>
            <a:ext cx="1474787" cy="3333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505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card payment">
            <a:extLst>
              <a:ext uri="{FF2B5EF4-FFF2-40B4-BE49-F238E27FC236}">
                <a16:creationId xmlns="" xmlns:a16="http://schemas.microsoft.com/office/drawing/2014/main" id="{0B5CDC76-A72C-4B43-AAB5-8E1900F05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554" y="1268760"/>
            <a:ext cx="4872446" cy="433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8B20E19C-16FE-43BB-9385-7A8E12D84502}"/>
              </a:ext>
            </a:extLst>
          </p:cNvPr>
          <p:cNvSpPr/>
          <p:nvPr/>
        </p:nvSpPr>
        <p:spPr>
          <a:xfrm>
            <a:off x="3337560" y="6021288"/>
            <a:ext cx="2818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Нур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-Султан, 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 г.</a:t>
            </a:r>
            <a:endParaRPr lang="ru-RU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0F12A2C7-ABE3-49E1-94B2-FAE8336874F8}"/>
              </a:ext>
            </a:extLst>
          </p:cNvPr>
          <p:cNvSpPr/>
          <p:nvPr/>
        </p:nvSpPr>
        <p:spPr>
          <a:xfrm>
            <a:off x="4572000" y="1268760"/>
            <a:ext cx="4572000" cy="4331063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75000"/>
                </a:schemeClr>
              </a:gs>
              <a:gs pos="50000">
                <a:schemeClr val="accent1">
                  <a:shade val="67500"/>
                  <a:satMod val="115000"/>
                  <a:alpha val="65000"/>
                </a:schemeClr>
              </a:gs>
              <a:gs pos="100000">
                <a:schemeClr val="accent1">
                  <a:shade val="100000"/>
                  <a:satMod val="115000"/>
                  <a:alpha val="5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" name="Стрелка: пятиугольник 7">
            <a:extLst>
              <a:ext uri="{FF2B5EF4-FFF2-40B4-BE49-F238E27FC236}">
                <a16:creationId xmlns="" xmlns:a16="http://schemas.microsoft.com/office/drawing/2014/main" id="{D5110DA5-40BD-43A9-9A1A-8E7C23D691C5}"/>
              </a:ext>
            </a:extLst>
          </p:cNvPr>
          <p:cNvSpPr/>
          <p:nvPr/>
        </p:nvSpPr>
        <p:spPr>
          <a:xfrm>
            <a:off x="0" y="1262954"/>
            <a:ext cx="5220072" cy="4336869"/>
          </a:xfrm>
          <a:prstGeom prst="homePlate">
            <a:avLst>
              <a:gd name="adj" fmla="val 13454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6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FAE6E5B0-4143-461F-ABAE-49E28FCEB7A7}"/>
              </a:ext>
            </a:extLst>
          </p:cNvPr>
          <p:cNvSpPr/>
          <p:nvPr/>
        </p:nvSpPr>
        <p:spPr>
          <a:xfrm>
            <a:off x="237155" y="1844824"/>
            <a:ext cx="48733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БЛАГОДАРИМ ЗА ВНИМАНИЕ!</a:t>
            </a:r>
            <a:endParaRPr lang="ru-RU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5" y="188640"/>
            <a:ext cx="8228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Комитет государственных доходов МФ РК 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18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1323</TotalTime>
  <Words>272</Words>
  <Application>Microsoft Office PowerPoint</Application>
  <PresentationFormat>Экран (4:3)</PresentationFormat>
  <Paragraphs>71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Фискальная поддержка цифровизации субъектов малого бизнеса. </vt:lpstr>
      <vt:lpstr>Упрощенная декларация  и  3-х компонентная система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Ибрагимова Айгуль Абаевна</dc:creator>
  <cp:lastModifiedBy>Илесбек Сейдахметов</cp:lastModifiedBy>
  <cp:revision>36</cp:revision>
  <cp:lastPrinted>2019-07-25T16:10:44Z</cp:lastPrinted>
  <dcterms:created xsi:type="dcterms:W3CDTF">2019-04-13T08:28:31Z</dcterms:created>
  <dcterms:modified xsi:type="dcterms:W3CDTF">2019-08-14T06:32:06Z</dcterms:modified>
</cp:coreProperties>
</file>