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notesMasterIdLst>
    <p:notesMasterId r:id="rId9"/>
  </p:notesMasterIdLst>
  <p:handoutMasterIdLst>
    <p:handoutMasterId r:id="rId10"/>
  </p:handoutMasterIdLst>
  <p:sldIdLst>
    <p:sldId id="288" r:id="rId2"/>
    <p:sldId id="324" r:id="rId3"/>
    <p:sldId id="322" r:id="rId4"/>
    <p:sldId id="325" r:id="rId5"/>
    <p:sldId id="328" r:id="rId6"/>
    <p:sldId id="326" r:id="rId7"/>
    <p:sldId id="327" r:id="rId8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18E"/>
    <a:srgbClr val="CC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370" autoAdjust="0"/>
    <p:restoredTop sz="94624" autoAdjust="0"/>
  </p:normalViewPr>
  <p:slideViewPr>
    <p:cSldViewPr>
      <p:cViewPr>
        <p:scale>
          <a:sx n="90" d="100"/>
          <a:sy n="90" d="100"/>
        </p:scale>
        <p:origin x="-2160" y="-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moldagalieva\AppData\Local\Temp\&#1050;&#1085;&#1080;&#1075;&#1072;1-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moldagalieva\AppData\Local\Temp\&#1050;&#1085;&#1080;&#1075;&#1072;1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Лист3!$A$3</c:f>
              <c:strCache>
                <c:ptCount val="1"/>
                <c:pt idx="0">
                  <c:v>Показатель результативности камерального контроля </c:v>
                </c:pt>
              </c:strCache>
            </c:strRef>
          </c:tx>
          <c:invertIfNegative val="0"/>
          <c:cat>
            <c:strRef>
              <c:f>Лист3!$B$2:$C$2</c:f>
              <c:strCache>
                <c:ptCount val="2"/>
                <c:pt idx="0">
                  <c:v>1 полугодие 2018 года</c:v>
                </c:pt>
                <c:pt idx="1">
                  <c:v>1 полугодие 2019 года</c:v>
                </c:pt>
              </c:strCache>
            </c:strRef>
          </c:cat>
          <c:val>
            <c:numRef>
              <c:f>Лист3!$B$3:$C$3</c:f>
              <c:numCache>
                <c:formatCode>#,##0</c:formatCode>
                <c:ptCount val="2"/>
                <c:pt idx="0" formatCode="#,##0.0">
                  <c:v>54.6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597248"/>
        <c:axId val="48807936"/>
        <c:axId val="0"/>
      </c:bar3DChart>
      <c:catAx>
        <c:axId val="4859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48807936"/>
        <c:crosses val="autoZero"/>
        <c:auto val="1"/>
        <c:lblAlgn val="ctr"/>
        <c:lblOffset val="100"/>
        <c:noMultiLvlLbl val="0"/>
      </c:catAx>
      <c:valAx>
        <c:axId val="4880793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48597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Начисления  по  самостоятельно представленным дополнительным декларациям </a:t>
            </a:r>
            <a:endParaRPr lang="ru-RU" dirty="0"/>
          </a:p>
        </c:rich>
      </c:tx>
      <c:layout>
        <c:manualLayout>
          <c:xMode val="edge"/>
          <c:yMode val="edge"/>
          <c:x val="0.21128584102632009"/>
          <c:y val="3.3917171596318358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Лист4!$A$3</c:f>
              <c:strCache>
                <c:ptCount val="1"/>
                <c:pt idx="0">
                  <c:v>Дополнительные начисления по  камеральному контролю </c:v>
                </c:pt>
              </c:strCache>
            </c:strRef>
          </c:tx>
          <c:invertIfNegative val="0"/>
          <c:cat>
            <c:strRef>
              <c:f>Лист4!$B$2:$C$2</c:f>
              <c:strCache>
                <c:ptCount val="2"/>
                <c:pt idx="0">
                  <c:v>1 полугодие 2018 года</c:v>
                </c:pt>
                <c:pt idx="1">
                  <c:v>1 полугодие 2019 года</c:v>
                </c:pt>
              </c:strCache>
            </c:strRef>
          </c:cat>
          <c:val>
            <c:numRef>
              <c:f>Лист4!$B$3:$C$3</c:f>
              <c:numCache>
                <c:formatCode>#,##0</c:formatCode>
                <c:ptCount val="2"/>
                <c:pt idx="0" formatCode="#,##0.0">
                  <c:v>75.8</c:v>
                </c:pt>
                <c:pt idx="1">
                  <c:v>94.9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229440"/>
        <c:axId val="53230976"/>
        <c:axId val="0"/>
      </c:bar3DChart>
      <c:catAx>
        <c:axId val="53229440"/>
        <c:scaling>
          <c:orientation val="minMax"/>
        </c:scaling>
        <c:delete val="0"/>
        <c:axPos val="b"/>
        <c:majorTickMark val="out"/>
        <c:minorTickMark val="none"/>
        <c:tickLblPos val="nextTo"/>
        <c:crossAx val="53230976"/>
        <c:crosses val="autoZero"/>
        <c:auto val="1"/>
        <c:lblAlgn val="ctr"/>
        <c:lblOffset val="100"/>
        <c:noMultiLvlLbl val="0"/>
      </c:catAx>
      <c:valAx>
        <c:axId val="532309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5322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0.44085</cdr:x>
      <cdr:y>0.5663</cdr:y>
    </cdr:from>
    <cdr:to>
      <cdr:x>0.57463</cdr:x>
      <cdr:y>0.65786</cdr:y>
    </cdr:to>
    <cdr:sp macro="" textlink="">
      <cdr:nvSpPr>
        <cdr:cNvPr id="11" name="Стрелка вправо с вырезом 10"/>
        <cdr:cNvSpPr/>
      </cdr:nvSpPr>
      <cdr:spPr>
        <a:xfrm xmlns:a="http://schemas.openxmlformats.org/drawingml/2006/main" rot="20114886">
          <a:off x="1839428" y="1916578"/>
          <a:ext cx="558236" cy="309881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0.24161</cdr:x>
      <cdr:y>0.46618</cdr:y>
    </cdr:from>
    <cdr:to>
      <cdr:x>0.37967</cdr:x>
      <cdr:y>0.53001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008112" y="1577731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54,6%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0.67305</cdr:x>
      <cdr:y>0.23214</cdr:y>
    </cdr:from>
    <cdr:to>
      <cdr:x>0.8922</cdr:x>
      <cdr:y>0.29597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808312" y="785643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0.60402</cdr:x>
      <cdr:y>0.28</cdr:y>
    </cdr:from>
    <cdr:to>
      <cdr:x>0.81111</cdr:x>
      <cdr:y>0.36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2520281" y="1008112"/>
          <a:ext cx="86407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60%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0.74273</cdr:x>
      <cdr:y>0.89362</cdr:y>
    </cdr:from>
    <cdr:to>
      <cdr:x>0.94691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26085" y="3024336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0.44466</cdr:x>
      <cdr:y>0.61835</cdr:y>
    </cdr:from>
    <cdr:to>
      <cdr:x>0.55722</cdr:x>
      <cdr:y>0.70576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 rot="20465183">
          <a:off x="1991284" y="2315376"/>
          <a:ext cx="504068" cy="327299"/>
        </a:xfrm>
        <a:prstGeom xmlns:a="http://schemas.openxmlformats.org/drawingml/2006/main" prst="notchedRightArrow">
          <a:avLst>
            <a:gd name="adj1" fmla="val 50000"/>
            <a:gd name="adj2" fmla="val 43426"/>
          </a:avLst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0.22818</cdr:x>
      <cdr:y>0.46428</cdr:y>
    </cdr:from>
    <cdr:to>
      <cdr:x>0.43237</cdr:x>
      <cdr:y>0.63526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21839" y="1738461"/>
          <a:ext cx="914406" cy="640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75,8 </a:t>
          </a:r>
          <a:r>
            <a:rPr lang="ru-RU" sz="1200" b="1" dirty="0" err="1" smtClean="0">
              <a:latin typeface="Times New Roman" pitchFamily="18" charset="0"/>
              <a:cs typeface="Times New Roman" pitchFamily="18" charset="0"/>
            </a:rPr>
            <a:t>млрд.тенге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0.55576</cdr:x>
      <cdr:y>0.42582</cdr:y>
    </cdr:from>
    <cdr:to>
      <cdr:x>0.85643</cdr:x>
      <cdr:y>0.58933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488812" y="1594445"/>
          <a:ext cx="1346464" cy="612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94,9 </a:t>
          </a:r>
          <a:r>
            <a:rPr lang="ru-RU" sz="1200" b="1" dirty="0" err="1" smtClean="0">
              <a:latin typeface="Times New Roman" pitchFamily="18" charset="0"/>
              <a:cs typeface="Times New Roman" pitchFamily="18" charset="0"/>
            </a:rPr>
            <a:t>млрд.тенге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301B2-B927-42C7-A912-BE58C007B14F}" type="datetimeFigureOut">
              <a:rPr lang="ru-RU" smtClean="0"/>
              <a:t>13.08.2019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76E1E-0342-46CE-B13B-5840059F5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94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EE5EF-9074-4C46-8286-4B119AC5E68B}" type="datetimeFigureOut">
              <a:rPr lang="ru-RU" smtClean="0"/>
              <a:t>13.08.2019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A7BF6-C695-4CA7-961E-4467D8885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54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C35DC-B0B4-4AAE-84E1-13A06381BFA3}" type="datetime1">
              <a:rPr lang="ru-RU" smtClean="0"/>
              <a:t>13.08.2019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F42234-AA8D-4C09-9091-4CEF6BA5BCFD}" type="datetime1">
              <a:rPr lang="ru-RU" smtClean="0"/>
              <a:t>13.08.2019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A949A-AAAC-46CA-9D1A-4727512FA90C}" type="datetime1">
              <a:rPr lang="ru-RU" smtClean="0"/>
              <a:t>13.08.2019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0D980D-799C-46A7-B98D-29417A9863ED}" type="datetime1">
              <a:rPr lang="ru-RU" smtClean="0"/>
              <a:t>13.08.2019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EF512-054D-4182-AF07-737E18BA6A51}" type="datetime1">
              <a:rPr lang="ru-RU" smtClean="0"/>
              <a:t>13.08.2019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4BC20-4235-4871-B39E-DD88EA274EBE}" type="datetime1">
              <a:rPr lang="ru-RU" smtClean="0"/>
              <a:t>13.08.2019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7689E8-DBC2-40B3-8C3F-A7A317BCBD9D}" type="datetime1">
              <a:rPr lang="ru-RU" smtClean="0"/>
              <a:t>13.08.2019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51B65-D864-41D8-9182-98BB65567064}" type="datetime1">
              <a:rPr lang="ru-RU" smtClean="0"/>
              <a:t>13.08.2019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41DA-E568-4FC5-88E3-593847921281}" type="datetime1">
              <a:rPr lang="ru-RU" smtClean="0"/>
              <a:t>13.08.2019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9E1B6-4F13-4C0D-B012-0159660A755D}" type="datetime1">
              <a:rPr lang="ru-RU" smtClean="0"/>
              <a:t>13.08.2019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837A1-C290-4066-9CE2-DD8F3341C7CF}" type="datetime1">
              <a:rPr lang="ru-RU" smtClean="0"/>
              <a:t>13.08.2019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D126DD-A3B9-4E55-83E8-D2D70EB23DF2}" type="datetime1">
              <a:rPr lang="ru-RU" smtClean="0"/>
              <a:t>13.08.2019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B252BA1-9B9B-4279-BD1D-CC5A6E7979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02202" y="884748"/>
            <a:ext cx="7650321" cy="682250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 ГОСУДАРСТВЕННЫХ ДОХОДОВ МИНИСТЕРСТВА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КАЗАХСТАН</a:t>
            </a:r>
          </a:p>
        </p:txBody>
      </p:sp>
      <p:sp>
        <p:nvSpPr>
          <p:cNvPr id="8" name="TextBox 9"/>
          <p:cNvSpPr txBox="1"/>
          <p:nvPr/>
        </p:nvSpPr>
        <p:spPr>
          <a:xfrm>
            <a:off x="1343933" y="2015667"/>
            <a:ext cx="6498192" cy="559140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Камеральный контроль</a:t>
            </a:r>
            <a:endParaRPr 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4515966"/>
            <a:ext cx="3260529" cy="251363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г. </a:t>
            </a:r>
            <a:r>
              <a:rPr lang="ru-RU" sz="1200" b="1" i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Нур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-Султан, 2019 год</a:t>
            </a:r>
            <a:endParaRPr lang="ru-RU" sz="1200" b="1" i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7" name="Picture 2" descr="C:\Users\APrimbetov\Desktop\Презентация ГГ\LOGO MG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944" y="352669"/>
            <a:ext cx="856342" cy="873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18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52BA1-9B9B-4279-BD1D-CC5A6E7979A3}" type="slidenum">
              <a:rPr lang="ru-RU" smtClean="0"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31590"/>
            <a:ext cx="9162770" cy="4011910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7" y="915565"/>
            <a:ext cx="8352929" cy="423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just" eaLnBrk="0" hangingPunct="0">
              <a:lnSpc>
                <a:spcPct val="110000"/>
              </a:lnSpc>
              <a:buFont typeface="+mj-lt"/>
              <a:buAutoNum type="romanUcPeriod"/>
              <a:tabLst>
                <a:tab pos="838200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орме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налоговой проверки</a:t>
            </a:r>
          </a:p>
          <a:p>
            <a:pPr marL="571500" indent="-571500" algn="just" eaLnBrk="0" hangingPunct="0">
              <a:lnSpc>
                <a:spcPct val="110000"/>
              </a:lnSpc>
              <a:buFont typeface="+mj-lt"/>
              <a:buAutoNum type="romanUcPeriod"/>
              <a:tabLst>
                <a:tab pos="838200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ных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формах государственного контроля: </a:t>
            </a:r>
          </a:p>
          <a:p>
            <a:pPr indent="450850" algn="just" eaLnBrk="0" hangingPunct="0">
              <a:lnSpc>
                <a:spcPct val="110000"/>
              </a:lnSpc>
              <a:tabLst>
                <a:tab pos="838200" algn="l"/>
              </a:tabLst>
            </a:pP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838200" algn="l"/>
              </a:tabLst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регистрация налогоплательщиков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в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органах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eaLnBrk="0" hangingPunct="0"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838200" algn="l"/>
              </a:tabLst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 налоговых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eaLnBrk="0" hangingPunct="0"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838200" algn="l"/>
              </a:tabLs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камеральный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eaLnBrk="0" hangingPunct="0"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838200" algn="l"/>
              </a:tabLst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налоговый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eaLnBrk="0" hangingPunct="0"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838200" algn="l"/>
              </a:tabLst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налоговое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7" y="41586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Налоговый контроль осуществляется  в: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84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B252BA1-9B9B-4279-BD1D-CC5A6E7979A3}" type="slidenum">
              <a:rPr lang="ru-RU" smtClean="0"/>
              <a:t>3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93DE2FC7-DEA5-4BDC-815F-23397F9DCE81}"/>
              </a:ext>
            </a:extLst>
          </p:cNvPr>
          <p:cNvSpPr/>
          <p:nvPr/>
        </p:nvSpPr>
        <p:spPr>
          <a:xfrm>
            <a:off x="0" y="1144725"/>
            <a:ext cx="9162770" cy="706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889" tIns="38945" rIns="77889" bIns="38945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камерального контроля</a:t>
            </a:r>
            <a:endParaRPr lang="x-none" sz="3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44725"/>
            <a:ext cx="9162770" cy="3998775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118230"/>
            <a:ext cx="8064896" cy="322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Предоставление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налогоплательщику права самостоятельного устранения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нарушений по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результатам камерального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контроля путем:</a:t>
            </a:r>
          </a:p>
          <a:p>
            <a:pPr marL="712788" indent="-457200" algn="just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постановки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регистрационный учет в налоговых органах и (или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712788" indent="-457200" algn="just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представления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налоговой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отчетности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(или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12788" indent="-457200" algn="just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уплаты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 и платежей в бюджет.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25826" y="440120"/>
            <a:ext cx="6596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камерального контроля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76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52BA1-9B9B-4279-BD1D-CC5A6E7979A3}" type="slidenum">
              <a:rPr lang="ru-RU" smtClean="0"/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49796" y="41151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камерального контроля</a:t>
            </a:r>
            <a:endParaRPr lang="x-none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31590"/>
            <a:ext cx="9144000" cy="4011910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796" y="1563638"/>
            <a:ext cx="8244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нарушениям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высокой степенью риска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оформляется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уведомление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результатам камерального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нарушениям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 средней степенью риска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оформляется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извещение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результатам камерального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52BA1-9B9B-4279-BD1D-CC5A6E7979A3}" type="slidenum">
              <a:rPr lang="ru-RU" smtClean="0"/>
              <a:t>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31590"/>
            <a:ext cx="9162770" cy="4011910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59363"/>
            <a:ext cx="8208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Результаты камерального контроля</a:t>
            </a:r>
            <a:endParaRPr lang="x-none" sz="28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085792"/>
              </p:ext>
            </p:extLst>
          </p:nvPr>
        </p:nvGraphicFramePr>
        <p:xfrm>
          <a:off x="251520" y="1347614"/>
          <a:ext cx="417250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5695204"/>
              </p:ext>
            </p:extLst>
          </p:nvPr>
        </p:nvGraphicFramePr>
        <p:xfrm>
          <a:off x="4564370" y="1265337"/>
          <a:ext cx="4478213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851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52BA1-9B9B-4279-BD1D-CC5A6E7979A3}" type="slidenum">
              <a:rPr lang="ru-RU" smtClean="0"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6861" y="269810"/>
            <a:ext cx="8316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Изменения в Налоговом законодательстве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915566"/>
            <a:ext cx="9144000" cy="4227934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6861" y="1059582"/>
            <a:ext cx="8591290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Решение о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не исполнении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уведомления будет выноситься в сроки и по форме, утверждённой приказом Министра финансов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РК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Налогоплательщикам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будет предоставлено право обжалования Решения о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не исполнении уведомления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Предоставлено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право внесения ходатайства налогоплательщика на восстановление пропущенного срока обжалования по уважительной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причине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При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подаче жалобы на Решение, до рассмотрения такой жалобы будет приостановлено закрытие по банковским счетам налогоплательщика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758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02202" y="884748"/>
            <a:ext cx="7650321" cy="682250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 ГОСУДАРСТВЕННЫХ ДОХОДОВ МИНИСТЕРСТВА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КАЗАХСТАН</a:t>
            </a:r>
          </a:p>
        </p:txBody>
      </p:sp>
      <p:sp>
        <p:nvSpPr>
          <p:cNvPr id="8" name="TextBox 9"/>
          <p:cNvSpPr txBox="1"/>
          <p:nvPr/>
        </p:nvSpPr>
        <p:spPr>
          <a:xfrm>
            <a:off x="1403648" y="2307597"/>
            <a:ext cx="6498192" cy="559140"/>
          </a:xfrm>
          <a:prstGeom prst="rect">
            <a:avLst/>
          </a:prstGeom>
          <a:solidFill>
            <a:schemeClr val="bg1"/>
          </a:solidFill>
        </p:spPr>
        <p:txBody>
          <a:bodyPr wrap="square" lIns="66051" tIns="33026" rIns="66051" bIns="33026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внимание!</a:t>
            </a:r>
            <a:endParaRPr 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4515966"/>
            <a:ext cx="3260529" cy="251363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г. </a:t>
            </a:r>
            <a:r>
              <a:rPr lang="ru-RU" sz="1200" b="1" i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Нур</a:t>
            </a:r>
            <a:r>
              <a:rPr lang="ru-RU" sz="1200" b="1" i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-Султан, 2019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год</a:t>
            </a:r>
            <a:endParaRPr lang="ru-RU" sz="1200" b="1" i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7" name="Picture 2" descr="C:\Users\APrimbetov\Desktop\Презентация ГГ\LOGO MG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944" y="352669"/>
            <a:ext cx="856342" cy="873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1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11077</TotalTime>
  <Words>217</Words>
  <Application>Microsoft Office PowerPoint</Application>
  <PresentationFormat>Экран (16:9)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Закона Республики Казахстан    «О внесении изменений и дополнений в некоторые законодательные акты Республики Казахстан по вопросам совершенствования процедур реабилитации и банкротства»</dc:title>
  <dc:creator>Мотовилова Елена Юрьевна</dc:creator>
  <cp:lastModifiedBy>Молдагалиева Айсулу Есетовна</cp:lastModifiedBy>
  <cp:revision>345</cp:revision>
  <cp:lastPrinted>2019-08-01T14:09:17Z</cp:lastPrinted>
  <dcterms:created xsi:type="dcterms:W3CDTF">2018-07-24T04:28:34Z</dcterms:created>
  <dcterms:modified xsi:type="dcterms:W3CDTF">2019-08-13T11:43:33Z</dcterms:modified>
</cp:coreProperties>
</file>