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71" r:id="rId2"/>
    <p:sldId id="305" r:id="rId3"/>
    <p:sldId id="306" r:id="rId4"/>
    <p:sldId id="307" r:id="rId5"/>
    <p:sldId id="309" r:id="rId6"/>
    <p:sldId id="302" r:id="rId7"/>
    <p:sldId id="312" r:id="rId8"/>
    <p:sldId id="313" r:id="rId9"/>
    <p:sldId id="311" r:id="rId10"/>
    <p:sldId id="314" r:id="rId11"/>
    <p:sldId id="315" r:id="rId12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B98A87A-969D-483E-8D1A-F489097E5C70}">
          <p14:sldIdLst>
            <p14:sldId id="271"/>
            <p14:sldId id="305"/>
            <p14:sldId id="306"/>
            <p14:sldId id="307"/>
            <p14:sldId id="309"/>
            <p14:sldId id="302"/>
            <p14:sldId id="312"/>
            <p14:sldId id="313"/>
            <p14:sldId id="311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99FF"/>
    <a:srgbClr val="CCECFF"/>
    <a:srgbClr val="996600"/>
    <a:srgbClr val="FFCC66"/>
    <a:srgbClr val="CC3399"/>
    <a:srgbClr val="FF9999"/>
    <a:srgbClr val="99CC00"/>
    <a:srgbClr val="0099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171" autoAdjust="0"/>
  </p:normalViewPr>
  <p:slideViewPr>
    <p:cSldViewPr>
      <p:cViewPr>
        <p:scale>
          <a:sx n="87" d="100"/>
          <a:sy n="87" d="100"/>
        </p:scale>
        <p:origin x="-133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rz-401-05\Obmen_Gulmira\&#1040;&#1085;&#1091;&#1072;&#1088;\&#1040;&#1084;&#1085;&#1080;&#1089;&#1090;&#1080;&#1103;\90077%20&#1085;&#1072;%2007081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uzakbaev\Desktop\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uzakbaev\Desktop\&#1044;&#1086;&#1082;&#1083;&#1072;&#1076;%20&#1072;&#1084;&#1085;&#1080;&#1089;&#1090;&#1080;&#1103;%201408\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adikbaeva\Desktop\88\&#1086;&#1082;&#1101;&#1076;\01102018\&#1076;&#1083;&#1103;%20&#1089;&#1083;&#1072;&#1081;&#1076;&#1072;%20&#1054;&#1050;&#1069;&#1044;_&#1053;&#104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zakbaev\Desktop\&#1044;&#1086;&#1082;&#1083;&#1072;&#1076;%20&#1072;&#1084;&#1085;&#1080;&#1089;&#1090;&#1080;&#1103;%201408\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zakbaev\Desktop\&#1044;&#1086;&#1082;&#1083;&#1072;&#1076;%20&#1072;&#1084;&#1085;&#1080;&#1089;&#1090;&#1080;&#1103;%201408\1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auzakbaev\Desktop\&#1044;&#1086;&#1082;&#1083;&#1072;&#1076;%20&#1072;&#1084;&#1085;&#1080;&#1089;&#1090;&#1080;&#1103;%201408\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0.1929682522813411"/>
                  <c:y val="3.0753345123062055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ru-RU" dirty="0"/>
                      <a:t>Недоимка 210,3 млрд.тенге 
62%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1944444444444444"/>
                  <c:y val="7.1644042232277522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499999999999999"/>
                  <c:y val="-0.12066365007541474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'[90077 на 070819.xlsx]Лист5'!$A$6:$A$8</c:f>
              <c:strCache>
                <c:ptCount val="3"/>
                <c:pt idx="0">
                  <c:v>Недоимка 210,3 млрд.тенге </c:v>
                </c:pt>
                <c:pt idx="1">
                  <c:v>Пеня 122,8 млрд.тенге </c:v>
                </c:pt>
                <c:pt idx="2">
                  <c:v> Штраф 7,3 млрд.тенге </c:v>
                </c:pt>
              </c:strCache>
            </c:strRef>
          </c:cat>
          <c:val>
            <c:numRef>
              <c:f>'[90077 на 070819.xlsx]Лист5'!$B$6:$B$8</c:f>
              <c:numCache>
                <c:formatCode>#,##0</c:formatCode>
                <c:ptCount val="3"/>
                <c:pt idx="0">
                  <c:v>210386</c:v>
                </c:pt>
                <c:pt idx="1">
                  <c:v>122860</c:v>
                </c:pt>
                <c:pt idx="2">
                  <c:v>7354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299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40"/>
      <c:rotY val="50"/>
      <c:depthPercent val="10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chemeClr val="accent1"/>
            </a:solidFill>
          </c:spPr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3.458987536737549E-2"/>
                  <c:y val="9.078060527387796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8705947684683103E-2"/>
                  <c:y val="-9.84564093268389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Лист2!$C$19:$C$20</c:f>
              <c:strCache>
                <c:ptCount val="2"/>
                <c:pt idx="0">
                  <c:v>Применили налоговую амнистию 41 080 НП;</c:v>
                </c:pt>
                <c:pt idx="1">
                  <c:v>Остаток 48 997 НП;</c:v>
                </c:pt>
              </c:strCache>
            </c:strRef>
          </c:cat>
          <c:val>
            <c:numRef>
              <c:f>Лист2!$D$19:$D$20</c:f>
              <c:numCache>
                <c:formatCode>General</c:formatCode>
                <c:ptCount val="2"/>
                <c:pt idx="0">
                  <c:v>41080</c:v>
                </c:pt>
                <c:pt idx="1">
                  <c:v>48997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scene3d>
          <a:camera prst="orthographicFront"/>
          <a:lightRig rig="threePt" dir="t"/>
        </a:scene3d>
      </c:spPr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1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846564434017141"/>
          <c:y val="0.14110534955372125"/>
          <c:w val="0.68566237738290503"/>
          <c:h val="0.68410121104704091"/>
        </c:manualLayout>
      </c:layout>
      <c:pie3DChart>
        <c:varyColors val="1"/>
        <c:ser>
          <c:idx val="0"/>
          <c:order val="0"/>
          <c:spPr>
            <a:solidFill>
              <a:srgbClr val="FFFF00"/>
            </a:solidFill>
          </c:spPr>
          <c:explosion val="15"/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7.6634295713035872E-2"/>
                  <c:y val="-3.456073199183434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4025809273840799E-2"/>
                  <c:y val="-5.085411198600176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96,3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Лист2!$C$26:$C$27</c:f>
              <c:strCache>
                <c:ptCount val="2"/>
                <c:pt idx="0">
                  <c:v>Применили налоговую амнистию 41 080 НП;</c:v>
                </c:pt>
                <c:pt idx="1">
                  <c:v>Остаток 48 997 НП;</c:v>
                </c:pt>
              </c:strCache>
            </c:strRef>
          </c:cat>
          <c:val>
            <c:numRef>
              <c:f>Лист2!$D$26:$D$27</c:f>
              <c:numCache>
                <c:formatCode>General</c:formatCode>
                <c:ptCount val="2"/>
                <c:pt idx="0">
                  <c:v>7805066</c:v>
                </c:pt>
                <c:pt idx="1">
                  <c:v>202581837.59999999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8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1347411056851611"/>
          <c:w val="1"/>
          <c:h val="0.5776789592080428"/>
        </c:manualLayout>
      </c:layout>
      <c:pie3DChart>
        <c:varyColors val="1"/>
        <c:ser>
          <c:idx val="0"/>
          <c:order val="0"/>
          <c:explosion val="26"/>
          <c:dPt>
            <c:idx val="0"/>
            <c:bubble3D val="0"/>
            <c:explosion val="12"/>
            <c:spPr>
              <a:solidFill>
                <a:schemeClr val="accent2"/>
              </a:solidFill>
            </c:spPr>
          </c:dPt>
          <c:dPt>
            <c:idx val="1"/>
            <c:bubble3D val="0"/>
            <c:explosion val="16"/>
            <c:spPr>
              <a:solidFill>
                <a:schemeClr val="accent1"/>
              </a:solidFill>
            </c:spPr>
          </c:dPt>
          <c:dPt>
            <c:idx val="4"/>
            <c:bubble3D val="0"/>
            <c:spPr>
              <a:solidFill>
                <a:schemeClr val="accent6"/>
              </a:solidFill>
            </c:spPr>
          </c:dPt>
          <c:dPt>
            <c:idx val="5"/>
            <c:bubble3D val="0"/>
            <c:spPr>
              <a:solidFill>
                <a:schemeClr val="accent5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98,1 млрд.</a:t>
                    </a:r>
                    <a:r>
                      <a:rPr lang="ru-RU" sz="12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тенге (29,3</a:t>
                    </a:r>
                    <a:r>
                      <a: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44792213473316"/>
                  <c:y val="-8.4324205650335007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123,3 млрд.</a:t>
                    </a:r>
                    <a:r>
                      <a:rPr lang="ru-RU" sz="12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тенге </a:t>
                    </a:r>
                    <a:r>
                      <a:rPr lang="ru-RU" sz="12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              (</a:t>
                    </a:r>
                    <a:r>
                      <a:rPr lang="ru-RU" sz="12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36,9 </a:t>
                    </a:r>
                    <a:r>
                      <a: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0669947506561701E-2"/>
                  <c:y val="-6.4115411786468063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31,2 млрд. тенге (9,3</a:t>
                    </a:r>
                    <a:r>
                      <a: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8.1230314960629935E-2"/>
                  <c:y val="7.0096869084967581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35,7 млрд. тенге (10,7</a:t>
                    </a:r>
                    <a:r>
                      <a: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5593175853018367E-2"/>
                  <c:y val="-4.132740176748109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17,9 млрд. тенге (5,4</a:t>
                    </a:r>
                    <a:r>
                      <a: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1.6666666666666569E-2"/>
                  <c:y val="-1.3770223044184821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28,2</a:t>
                    </a:r>
                    <a:r>
                      <a:rPr lang="ru-RU" sz="12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млрд. тенге (8</a:t>
                    </a:r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,4</a:t>
                    </a:r>
                    <a:r>
                      <a: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%</a:t>
                    </a:r>
                    <a:r>
                      <a:rPr lang="ru-RU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сумма!$A$2:$A$7</c:f>
              <c:strCache>
                <c:ptCount val="6"/>
                <c:pt idx="0">
                  <c:v>Строительство</c:v>
                </c:pt>
                <c:pt idx="1">
                  <c:v>Оптовая и розничная торговля</c:v>
                </c:pt>
                <c:pt idx="2">
                  <c:v>Предоставление услуг</c:v>
                </c:pt>
                <c:pt idx="3">
                  <c:v>Горнодобывающая промышленность</c:v>
                </c:pt>
                <c:pt idx="4">
                  <c:v>Обрабатывающая промышленность</c:v>
                </c:pt>
                <c:pt idx="5">
                  <c:v>Прочие</c:v>
                </c:pt>
              </c:strCache>
            </c:strRef>
          </c:cat>
          <c:val>
            <c:numRef>
              <c:f>сумма!$B$2:$B$7</c:f>
              <c:numCache>
                <c:formatCode>#,##0</c:formatCode>
                <c:ptCount val="6"/>
                <c:pt idx="0">
                  <c:v>98106.750554769882</c:v>
                </c:pt>
                <c:pt idx="1">
                  <c:v>123298.309398172</c:v>
                </c:pt>
                <c:pt idx="2">
                  <c:v>31199.205795390404</c:v>
                </c:pt>
                <c:pt idx="3">
                  <c:v>35703.973670220003</c:v>
                </c:pt>
                <c:pt idx="4">
                  <c:v>17955.63740675</c:v>
                </c:pt>
                <c:pt idx="5">
                  <c:v>28189.765827089999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сумма!$A$2:$A$7</c:f>
              <c:strCache>
                <c:ptCount val="6"/>
                <c:pt idx="0">
                  <c:v>Строительство</c:v>
                </c:pt>
                <c:pt idx="1">
                  <c:v>Оптовая и розничная торговля</c:v>
                </c:pt>
                <c:pt idx="2">
                  <c:v>Предоставление услуг</c:v>
                </c:pt>
                <c:pt idx="3">
                  <c:v>Горнодобывающая промышленность</c:v>
                </c:pt>
                <c:pt idx="4">
                  <c:v>Обрабатывающая промышленность</c:v>
                </c:pt>
                <c:pt idx="5">
                  <c:v>Прочие</c:v>
                </c:pt>
              </c:strCache>
            </c:strRef>
          </c:cat>
          <c:val>
            <c:numRef>
              <c:f>сумма!$C$3:$C$7</c:f>
              <c:numCache>
                <c:formatCode>#,##0.0</c:formatCode>
                <c:ptCount val="5"/>
                <c:pt idx="0">
                  <c:v>36.865590226601228</c:v>
                </c:pt>
                <c:pt idx="1">
                  <c:v>9.328409625909412</c:v>
                </c:pt>
                <c:pt idx="2">
                  <c:v>10.675313142673179</c:v>
                </c:pt>
                <c:pt idx="3">
                  <c:v>5.368647584266812</c:v>
                </c:pt>
                <c:pt idx="4">
                  <c:v>8.4286018246147449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0.13801443569553809"/>
          <c:y val="0.61783597312735061"/>
          <c:w val="0.75730424321959766"/>
          <c:h val="0.35285935498556087"/>
        </c:manualLayout>
      </c:layout>
      <c:overlay val="0"/>
      <c:txPr>
        <a:bodyPr/>
        <a:lstStyle/>
        <a:p>
          <a:pPr>
            <a:defRPr sz="12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plosion val="24"/>
          </c:dPt>
          <c:dPt>
            <c:idx val="1"/>
            <c:bubble3D val="0"/>
            <c:explosion val="3"/>
          </c:dPt>
          <c:dPt>
            <c:idx val="2"/>
            <c:bubble3D val="0"/>
            <c:explosion val="35"/>
          </c:dPt>
          <c:dLbls>
            <c:dLbl>
              <c:idx val="0"/>
              <c:layout>
                <c:manualLayout>
                  <c:x val="-5.3905254545796075E-2"/>
                  <c:y val="0.21533107870474111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НДС 93,6</a:t>
                    </a:r>
                    <a:r>
                      <a:rPr lang="ru-RU" b="0" baseline="0" dirty="0" smtClean="0"/>
                      <a:t> млрд. тенге</a:t>
                    </a:r>
                    <a:r>
                      <a:rPr lang="ru-RU" b="0" dirty="0"/>
                      <a:t>
44%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2157520618631004E-2"/>
                  <c:y val="-0.34023417680795959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КПН 90 млрд. тенге</a:t>
                    </a:r>
                    <a:r>
                      <a:rPr lang="ru-RU" b="0" dirty="0"/>
                      <a:t>
43%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1391570309520822"/>
                  <c:y val="2.6788430460932561E-3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/>
                      <a:t>Прочие 26,9</a:t>
                    </a:r>
                    <a:r>
                      <a:rPr lang="ru-RU" b="0" baseline="0" dirty="0" smtClean="0"/>
                      <a:t> млрд. тенге</a:t>
                    </a:r>
                    <a:r>
                      <a:rPr lang="ru-RU" b="0" dirty="0"/>
                      <a:t>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Лист2!$D$56:$D$58</c:f>
              <c:strCache>
                <c:ptCount val="3"/>
                <c:pt idx="0">
                  <c:v>НДС</c:v>
                </c:pt>
                <c:pt idx="1">
                  <c:v>КПН</c:v>
                </c:pt>
                <c:pt idx="2">
                  <c:v>Прочие</c:v>
                </c:pt>
              </c:strCache>
            </c:strRef>
          </c:cat>
          <c:val>
            <c:numRef>
              <c:f>Лист2!$E$56:$E$58</c:f>
              <c:numCache>
                <c:formatCode>#,##0</c:formatCode>
                <c:ptCount val="3"/>
                <c:pt idx="0">
                  <c:v>93387218804.929947</c:v>
                </c:pt>
                <c:pt idx="1">
                  <c:v>90066462723.860031</c:v>
                </c:pt>
                <c:pt idx="2">
                  <c:v>26933222115.777954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50"/>
      <c:rotY val="359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199970565304506"/>
          <c:y val="3.8662406089050021E-2"/>
          <c:w val="0.81141325696214228"/>
          <c:h val="0.81673078944426736"/>
        </c:manualLayout>
      </c:layout>
      <c:pie3DChart>
        <c:varyColors val="1"/>
        <c:ser>
          <c:idx val="0"/>
          <c:order val="0"/>
          <c:explosion val="26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0.12916463682150001"/>
                  <c:y val="0.1150743863149868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136</a:t>
                    </a:r>
                    <a:r>
                      <a:rPr lang="ru-RU" baseline="0" dirty="0" smtClean="0"/>
                      <a:t> млрд.тенге </a:t>
                    </a:r>
                    <a:r>
                      <a:rPr lang="en-US" dirty="0" smtClean="0"/>
                      <a:t>65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992057289604805E-2"/>
                  <c:y val="1.321385252206062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 млрд.тенге </a:t>
                    </a:r>
                  </a:p>
                  <a:p>
                    <a:r>
                      <a:rPr lang="en-US" dirty="0" smtClean="0"/>
                      <a:t>35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Лист2!$C$42:$C$43</c:f>
              <c:strCache>
                <c:ptCount val="2"/>
                <c:pt idx="0">
                  <c:v>не благонадежные</c:v>
                </c:pt>
                <c:pt idx="1">
                  <c:v>ост</c:v>
                </c:pt>
              </c:strCache>
            </c:strRef>
          </c:cat>
          <c:val>
            <c:numRef>
              <c:f>Лист2!$D$42:$D$43</c:f>
              <c:numCache>
                <c:formatCode>General</c:formatCode>
                <c:ptCount val="2"/>
                <c:pt idx="0">
                  <c:v>136</c:v>
                </c:pt>
                <c:pt idx="1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207000006550636E-2"/>
          <c:y val="0.24910693999657468"/>
          <c:w val="0.75340691877869992"/>
          <c:h val="0.750893060003425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налоговой задолженности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cat>
            <c:strRef>
              <c:f>Лист1!$A$2:$A$3</c:f>
              <c:strCache>
                <c:ptCount val="2"/>
                <c:pt idx="0">
                  <c:v>Основной долг</c:v>
                </c:pt>
                <c:pt idx="1">
                  <c:v>Пеня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14.3</c:v>
                </c:pt>
                <c:pt idx="1">
                  <c:v>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8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039589232648721"/>
          <c:y val="0.20203107557259045"/>
          <c:w val="0.68979156631927707"/>
          <c:h val="0.68622271473299934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explosion val="22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4.3722112860892386E-2"/>
                  <c:y val="-0.222959682123067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335083114610672E-2"/>
                  <c:y val="0.108673447069116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4189795905030156"/>
                  <c:y val="-5.2235710119568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9848643919510058E-2"/>
                  <c:y val="-4.1955016039661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Лист2!$J$14:$J$17</c:f>
              <c:numCache>
                <c:formatCode>0.0%</c:formatCode>
                <c:ptCount val="4"/>
                <c:pt idx="0">
                  <c:v>6.7000000000000004E-2</c:v>
                </c:pt>
                <c:pt idx="1">
                  <c:v>0.113</c:v>
                </c:pt>
                <c:pt idx="2" formatCode="0%">
                  <c:v>0.12</c:v>
                </c:pt>
                <c:pt idx="3" formatCode="0%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0.04639</cdr:x>
      <cdr:y>0.0206</cdr:y>
    </cdr:from>
    <cdr:to>
      <cdr:x>0.60519</cdr:x>
      <cdr:y>0.1256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77104" y="84548"/>
          <a:ext cx="2133286" cy="430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latin typeface="Arial" pitchFamily="34" charset="0"/>
              <a:cs typeface="Arial" pitchFamily="34" charset="0"/>
            </a:rPr>
            <a:t>Остаток 48 997 </a:t>
          </a:r>
          <a:r>
            <a:rPr lang="ru-RU" sz="1400" b="1" dirty="0" smtClean="0">
              <a:latin typeface="Arial" pitchFamily="34" charset="0"/>
              <a:cs typeface="Arial" pitchFamily="34" charset="0"/>
            </a:rPr>
            <a:t>НП</a:t>
          </a:r>
          <a:endParaRPr lang="ru-RU" sz="14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0.06012</cdr:x>
      <cdr:y>0.05898</cdr:y>
    </cdr:from>
    <cdr:to>
      <cdr:x>0.62626</cdr:x>
      <cdr:y>0.15425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4381" y="266824"/>
          <a:ext cx="2772119" cy="430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latin typeface="Arial" pitchFamily="34" charset="0"/>
              <a:cs typeface="Arial" pitchFamily="34" charset="0"/>
            </a:rPr>
            <a:t>Остаток </a:t>
          </a:r>
          <a:r>
            <a:rPr lang="ru-RU" sz="1400" b="1" dirty="0" smtClean="0">
              <a:latin typeface="Arial" pitchFamily="34" charset="0"/>
              <a:cs typeface="Arial" pitchFamily="34" charset="0"/>
            </a:rPr>
            <a:t>202,5 млрд. тенге</a:t>
          </a:r>
          <a:endParaRPr lang="ru-RU" sz="14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0.82491</cdr:y>
    </cdr:from>
    <cdr:to>
      <cdr:x>0.98622</cdr:x>
      <cdr:y>0.92017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3731772"/>
          <a:ext cx="4829081" cy="4309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latin typeface="Arial" pitchFamily="34" charset="0"/>
              <a:cs typeface="Arial" pitchFamily="34" charset="0"/>
            </a:rPr>
            <a:t>Применили налоговую амнистию </a:t>
          </a:r>
          <a:r>
            <a:rPr lang="ru-RU" sz="1400" b="1" dirty="0" smtClean="0">
              <a:latin typeface="Arial" pitchFamily="34" charset="0"/>
              <a:cs typeface="Arial" pitchFamily="34" charset="0"/>
            </a:rPr>
            <a:t>7,8 млрд. тенге</a:t>
          </a:r>
          <a:endParaRPr lang="ru-RU" sz="14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0.32695</cdr:y>
    </cdr:from>
    <cdr:to>
      <cdr:x>0.92453</cdr:x>
      <cdr:y>0.47081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-241877" y="1800199"/>
          <a:ext cx="3528393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kk-KZ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32% </a:t>
          </a:r>
        </a:p>
        <a:p xmlns:a="http://schemas.openxmlformats.org/drawingml/2006/main">
          <a:pPr algn="ctr"/>
          <a:r>
            <a:rPr lang="kk-KZ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Пеня - 6,6 млрд. тенге</a:t>
          </a:r>
          <a:endParaRPr lang="ru-RU" sz="1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0.04026</cdr:x>
      <cdr:y>0.82874</cdr:y>
    </cdr:from>
    <cdr:to>
      <cdr:x>0.94593</cdr:x>
      <cdr:y>0.95469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53659" y="4563107"/>
          <a:ext cx="3456413" cy="693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2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rPr>
            <a:t>68%</a:t>
          </a:r>
        </a:p>
        <a:p xmlns:a="http://schemas.openxmlformats.org/drawingml/2006/main">
          <a:pPr algn="ctr"/>
          <a:r>
            <a:rPr lang="kk-KZ" sz="1600" b="1" dirty="0" smtClean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rPr>
            <a:t>Недоимка -14,3 млрд. тенге</a:t>
          </a:r>
          <a:endParaRPr lang="ru-RU" sz="1600" b="1" dirty="0">
            <a:solidFill>
              <a:srgbClr val="002060"/>
            </a:solidFill>
            <a:latin typeface="Arial" pitchFamily="34" charset="0"/>
            <a:ea typeface="Tahoma" panose="020B0604030504040204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0.6405</cdr:x>
      <cdr:y>0.69371</cdr:y>
    </cdr:from>
    <cdr:to>
      <cdr:x>0.94759</cdr:x>
      <cdr:y>0.79316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074418" y="3220161"/>
          <a:ext cx="1473993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прочие налоги – </a:t>
          </a:r>
        </a:p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2,6 млрд.тенге</a:t>
          </a:r>
          <a:endParaRPr lang="ru-RU" sz="12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DF7DCD6B-F2B0-4C32-999E-973CEF638EE2}" type="datetimeFigureOut">
              <a:rPr lang="ru-RU" smtClean="0"/>
              <a:pPr/>
              <a:t>14.08.2019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D890A33-0978-4447-B49D-B5BE643575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55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51ADB-61B6-4175-9DA0-8837751921C2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A7BF6-C695-4CA7-961E-4467D8885B67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62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A7BF6-C695-4CA7-961E-4467D8885B67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62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A7BF6-C695-4CA7-961E-4467D8885B6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62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A7BF6-C695-4CA7-961E-4467D8885B67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6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51ADB-61B6-4175-9DA0-8837751921C2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5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A7BF6-C695-4CA7-961E-4467D8885B67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62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A7BF6-C695-4CA7-961E-4467D8885B67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562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124B-DC58-41EE-A9C0-B499D6AA85A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0CAED-3A46-42B3-B17D-FBE67CA8CF4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4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E03D-FF84-4F98-A24B-6DD6A06A044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5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7FD3-89BA-4B12-A963-F34EC69C51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5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7111-F40D-4770-B5AA-6F3F681C9B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44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B8DB-6B0E-420D-9EB2-F73E991C44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8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460D-C40F-4395-AD51-7F3DCC17240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3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4BF5-44BB-4691-B872-BF9893697D7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25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F303-B178-4866-80FB-3E8C561336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6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85F8-7AE4-48C4-AA36-37A8E44E64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1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530-6F75-4F02-B4C4-FBFA79285E8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3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CF4C-ABD1-486F-85E9-1D360912B7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97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5912914" y="8174951"/>
            <a:ext cx="887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prstClr val="black"/>
                </a:solidFill>
              </a:rPr>
              <a:t>Банки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5826750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600" b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z="1600" dirty="0"/>
              <a:t>г. Нур-Султан, </a:t>
            </a:r>
            <a:r>
              <a:rPr lang="ru-RU" sz="1600" dirty="0" smtClean="0"/>
              <a:t>август </a:t>
            </a:r>
            <a:r>
              <a:rPr lang="ru-RU" sz="1600" dirty="0"/>
              <a:t>2019 года</a:t>
            </a:r>
          </a:p>
        </p:txBody>
      </p:sp>
      <p:pic>
        <p:nvPicPr>
          <p:cNvPr id="5" name="Рисунок 4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07904" y="188640"/>
            <a:ext cx="1656184" cy="1512168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539552" y="2204864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НАЛОГОВАЯ АМНИСТИЯ ДЛЯ СУБЪЕКТОВ МАЛОГО И СРЕДНЕГО БИЗНЕСА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ТАКЖЕ ФИЗИЧЕСКИХ ЛИЦ</a:t>
            </a:r>
          </a:p>
        </p:txBody>
      </p:sp>
    </p:spTree>
    <p:extLst>
      <p:ext uri="{BB962C8B-B14F-4D97-AF65-F5344CB8AC3E}">
        <p14:creationId xmlns:p14="http://schemas.microsoft.com/office/powerpoint/2010/main" val="12923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LOGO MGD (2)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РЕСУРСЫ ДЛЯ ПОЛУЧЕНИЯ ИНФОРМАЦИИ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55183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Интернет-ресурс 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Комитета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государственных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доходов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kgd.gov.kz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006" y="4221088"/>
            <a:ext cx="91460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Телефон контакт-центра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1414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7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LOGO MGD (2)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КОМИТЕТ ГОСУДАРСТВЕННЫХ ДОХОДОВ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59" y="2895673"/>
            <a:ext cx="51635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Спасибо за внимание!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20823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7"/>
          <p:cNvSpPr txBox="1">
            <a:spLocks/>
          </p:cNvSpPr>
          <p:nvPr/>
        </p:nvSpPr>
        <p:spPr>
          <a:xfrm>
            <a:off x="8676333" y="6376244"/>
            <a:ext cx="432173" cy="365125"/>
          </a:xfrm>
          <a:prstGeom prst="rect">
            <a:avLst/>
          </a:prstGeom>
        </p:spPr>
        <p:txBody>
          <a:bodyPr vert="horz">
            <a:normAutofit/>
          </a:bodyPr>
          <a:lstStyle>
            <a:defPPr>
              <a:defRPr lang="ru-RU"/>
            </a:defPPr>
            <a:lvl1pPr marL="0" algn="r" defTabSz="914400" rtl="0" eaLnBrk="1" latinLnBrk="0" hangingPunct="1"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4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27584" y="4143996"/>
            <a:ext cx="7673506" cy="1445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/>
            <a:endParaRPr lang="ru-RU" sz="28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95283"/>
              </p:ext>
            </p:extLst>
          </p:nvPr>
        </p:nvGraphicFramePr>
        <p:xfrm>
          <a:off x="539551" y="1465071"/>
          <a:ext cx="4124785" cy="48623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39975"/>
                <a:gridCol w="2484810"/>
              </a:tblGrid>
              <a:tr h="252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Область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</a:t>
                      </a:r>
                      <a:r>
                        <a:rPr lang="ru-RU" sz="16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СМБ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Акмолинская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31 754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Актюбинская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37 081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Алматинская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57 703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Атырауская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35 083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ВКО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58 826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Жамбылская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34 756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ЗКО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27 290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Карагандинская 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58 871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Кызылординская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29 052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Костанайская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35 541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Мангистауская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35 638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Павлодарская 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31 612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СКО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20 876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Туркестанская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47 268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г.Шымкент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40 423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г.Алматы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154 848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214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г.Нур-Султан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89 773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  <a:tr h="3027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Всего: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826 395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01" marR="7101" marT="9468" marB="0" anchor="ctr"/>
                </a:tc>
              </a:tr>
            </a:tbl>
          </a:graphicData>
        </a:graphic>
      </p:graphicFrame>
      <p:sp>
        <p:nvSpPr>
          <p:cNvPr id="11" name="Правая фигурная скобка 10"/>
          <p:cNvSpPr/>
          <p:nvPr/>
        </p:nvSpPr>
        <p:spPr>
          <a:xfrm>
            <a:off x="4932040" y="1484784"/>
            <a:ext cx="357190" cy="4824536"/>
          </a:xfrm>
          <a:prstGeom prst="rightBrace">
            <a:avLst>
              <a:gd name="adj1" fmla="val 55961"/>
              <a:gd name="adj2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lIns="91432" tIns="45716" rIns="91432" bIns="45716" rtlCol="0" anchor="ctr"/>
          <a:lstStyle/>
          <a:p>
            <a:pPr algn="ctr" defTabSz="914310"/>
            <a:endParaRPr lang="ru-RU" dirty="0">
              <a:solidFill>
                <a:prstClr val="black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 rot="16200000">
            <a:off x="5424412" y="3643432"/>
            <a:ext cx="530608" cy="507240"/>
            <a:chOff x="2663035" y="1809787"/>
            <a:chExt cx="397957" cy="507242"/>
          </a:xfrm>
          <a:solidFill>
            <a:srgbClr val="00B050"/>
          </a:solidFill>
        </p:grpSpPr>
        <p:sp>
          <p:nvSpPr>
            <p:cNvPr id="14" name="Шеврон 103"/>
            <p:cNvSpPr/>
            <p:nvPr/>
          </p:nvSpPr>
          <p:spPr>
            <a:xfrm rot="5400000">
              <a:off x="2720312" y="1976351"/>
              <a:ext cx="283401" cy="397956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/>
              <a:endParaRPr lang="ru-RU" sz="14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5" name="Шеврон 104"/>
            <p:cNvSpPr/>
            <p:nvPr/>
          </p:nvSpPr>
          <p:spPr>
            <a:xfrm rot="5400000">
              <a:off x="2720314" y="1752509"/>
              <a:ext cx="283400" cy="397956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/>
              <a:endParaRPr lang="ru-RU" sz="14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6228184" y="3481554"/>
            <a:ext cx="2118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28% в ВВП страны</a:t>
            </a:r>
            <a:endParaRPr lang="ru-RU" sz="24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" name="Рисунок 18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0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КОЛИЧЕСТВО СУБЪЕКТОВ МАЛОГО И СРЕДНЕГО БИЗНЕСА ПО РЕГИОНАМ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90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1" name="TextBox 20"/>
          <p:cNvSpPr txBox="1"/>
          <p:nvPr/>
        </p:nvSpPr>
        <p:spPr>
          <a:xfrm>
            <a:off x="786758" y="141277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Итоги амнистии 2011 года</a:t>
            </a:r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51" y="1988840"/>
            <a:ext cx="852742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86758" y="329485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Итоги амнистии 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2015 </a:t>
            </a:r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года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50" y="3861048"/>
            <a:ext cx="8527429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ИСТОРИЯ ПРЕДЫДУЩИХ НАЛОГОВЫХ АМНИСТИЙ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96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7"/>
          <p:cNvSpPr txBox="1">
            <a:spLocks/>
          </p:cNvSpPr>
          <p:nvPr/>
        </p:nvSpPr>
        <p:spPr>
          <a:xfrm>
            <a:off x="8676333" y="6376244"/>
            <a:ext cx="432173" cy="365125"/>
          </a:xfrm>
          <a:prstGeom prst="rect">
            <a:avLst/>
          </a:prstGeom>
        </p:spPr>
        <p:txBody>
          <a:bodyPr vert="horz">
            <a:normAutofit/>
          </a:bodyPr>
          <a:lstStyle>
            <a:defPPr>
              <a:defRPr lang="ru-RU"/>
            </a:defPPr>
            <a:lvl1pPr marL="0" algn="r" defTabSz="914400" rtl="0" eaLnBrk="1" latinLnBrk="0" hangingPunct="1"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4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5" name="Рисунок 14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6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ПОДЛЕЖИТ СПИСАНИЮ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95936" y="3861048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90 077 НП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768303"/>
              </p:ext>
            </p:extLst>
          </p:nvPr>
        </p:nvGraphicFramePr>
        <p:xfrm>
          <a:off x="251676" y="1381418"/>
          <a:ext cx="8722611" cy="517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138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4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ТЕКУЩАЯ СИТУАЦИЯ ПО НАЛОГОВОЙ АМНИСТИИ                ДЛЯ МСБ</a:t>
            </a: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756760"/>
              </p:ext>
            </p:extLst>
          </p:nvPr>
        </p:nvGraphicFramePr>
        <p:xfrm>
          <a:off x="322930" y="1772816"/>
          <a:ext cx="38176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4500562" y="1316227"/>
            <a:ext cx="0" cy="5353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9552" y="1230887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 количеству должников</a:t>
            </a:r>
            <a:endParaRPr lang="ru-RU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08759" y="1230887"/>
            <a:ext cx="3194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 сумме недоимки</a:t>
            </a:r>
            <a:endParaRPr lang="ru-RU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285720" y="5301208"/>
            <a:ext cx="4214272" cy="43096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Применили налоговую амнистию 41 080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НП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865756"/>
              </p:ext>
            </p:extLst>
          </p:nvPr>
        </p:nvGraphicFramePr>
        <p:xfrm>
          <a:off x="4500562" y="1571612"/>
          <a:ext cx="464343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468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453336"/>
            <a:ext cx="2057400" cy="365125"/>
          </a:xfrm>
        </p:spPr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Рисунок 9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3" name="TextBox 12"/>
          <p:cNvSpPr txBox="1"/>
          <p:nvPr/>
        </p:nvSpPr>
        <p:spPr>
          <a:xfrm>
            <a:off x="5308759" y="1230887"/>
            <a:ext cx="3194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 сумме задолженности</a:t>
            </a:r>
            <a:endParaRPr lang="ru-RU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572000" y="1316227"/>
            <a:ext cx="0" cy="5353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НАЛОГОВАЯ ЗАДОЛЖЕННОСТЬ НА 1 ОКТЯБРЯ 2018 ГОДА</a:t>
            </a:r>
            <a:b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РАЗРЕЗЕ ОТРАСЛЕЙ И НЕДОИМКА 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025748"/>
              </p:ext>
            </p:extLst>
          </p:nvPr>
        </p:nvGraphicFramePr>
        <p:xfrm>
          <a:off x="4427984" y="1273556"/>
          <a:ext cx="4572000" cy="5438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208591"/>
              </p:ext>
            </p:extLst>
          </p:nvPr>
        </p:nvGraphicFramePr>
        <p:xfrm>
          <a:off x="-43656" y="1569441"/>
          <a:ext cx="4578626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"/>
          <p:cNvSpPr txBox="1"/>
          <p:nvPr/>
        </p:nvSpPr>
        <p:spPr>
          <a:xfrm>
            <a:off x="0" y="1187831"/>
            <a:ext cx="4491314" cy="763220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Удельный вес недоимки по видам платежей 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7"/>
          <p:cNvSpPr txBox="1">
            <a:spLocks/>
          </p:cNvSpPr>
          <p:nvPr/>
        </p:nvSpPr>
        <p:spPr>
          <a:xfrm>
            <a:off x="8676333" y="6376244"/>
            <a:ext cx="432173" cy="365125"/>
          </a:xfrm>
          <a:prstGeom prst="rect">
            <a:avLst/>
          </a:prstGeom>
        </p:spPr>
        <p:txBody>
          <a:bodyPr vert="horz">
            <a:normAutofit/>
          </a:bodyPr>
          <a:lstStyle>
            <a:defPPr>
              <a:defRPr lang="ru-RU"/>
            </a:defPPr>
            <a:lvl1pPr marL="0" algn="r" defTabSz="914400" rtl="0" eaLnBrk="1" latinLnBrk="0" hangingPunct="1"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4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0997" y="1275786"/>
            <a:ext cx="7745514" cy="2786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 algn="just"/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27584" y="4143996"/>
            <a:ext cx="7673506" cy="1445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/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552" y="5157192"/>
            <a:ext cx="4032448" cy="43096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876" y="183405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2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Неблагонадежные НП (банкрот, бездействующие, отсутствующий, ликвидированный) 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543275"/>
              </p:ext>
            </p:extLst>
          </p:nvPr>
        </p:nvGraphicFramePr>
        <p:xfrm>
          <a:off x="269776" y="1370336"/>
          <a:ext cx="8588504" cy="4794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128705" y="4172270"/>
            <a:ext cx="20152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Неблагонадежные НП 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04059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56A-579D-4E7D-B961-DE27EC745A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 descr="LOGO MGD (2)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876" y="183405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Заголовок 24"/>
          <p:cNvSpPr txBox="1">
            <a:spLocks/>
          </p:cNvSpPr>
          <p:nvPr/>
        </p:nvSpPr>
        <p:spPr>
          <a:xfrm>
            <a:off x="1475656" y="188640"/>
            <a:ext cx="7416824" cy="8455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ПРИМЕР СПИСАНИЯ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90" y="2204864"/>
            <a:ext cx="7057636" cy="41382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119675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Задолженность на       1 октября 2018 года  470 млн.тенге, из них: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- недоимка 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138,3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млн.тенге;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- пеня –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331,6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млн.тенге.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7"/>
          <p:cNvSpPr txBox="1">
            <a:spLocks/>
          </p:cNvSpPr>
          <p:nvPr/>
        </p:nvSpPr>
        <p:spPr>
          <a:xfrm>
            <a:off x="8676333" y="6376244"/>
            <a:ext cx="432173" cy="365125"/>
          </a:xfrm>
          <a:prstGeom prst="rect">
            <a:avLst/>
          </a:prstGeom>
        </p:spPr>
        <p:txBody>
          <a:bodyPr vert="horz">
            <a:normAutofit/>
          </a:bodyPr>
          <a:lstStyle>
            <a:defPPr>
              <a:defRPr lang="ru-RU"/>
            </a:defPPr>
            <a:lvl1pPr marL="0" algn="r" defTabSz="914400" rtl="0" eaLnBrk="1" latinLnBrk="0" hangingPunct="1"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4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0997" y="1275786"/>
            <a:ext cx="7745514" cy="2786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 algn="just"/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27584" y="4143996"/>
            <a:ext cx="7673506" cy="1445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/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26357672"/>
              </p:ext>
            </p:extLst>
          </p:nvPr>
        </p:nvGraphicFramePr>
        <p:xfrm>
          <a:off x="241877" y="1052737"/>
          <a:ext cx="3816425" cy="5506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539552" y="5157192"/>
            <a:ext cx="4032448" cy="43096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LOGO MGD (2)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1877" y="188640"/>
            <a:ext cx="1089763" cy="864096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2" name="Заголовок 24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84559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НЕДОИМКА ФИЗИЧЕСКИХ </a:t>
            </a:r>
            <a:r>
              <a:rPr lang="ru-RU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ЛИЦ</a:t>
            </a:r>
            <a:br>
              <a:rPr lang="ru-RU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НА 1 ЯНВАРЯ 2019 ГОДА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500562" y="1316227"/>
            <a:ext cx="0" cy="5353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/>
          <p:cNvSpPr txBox="1"/>
          <p:nvPr/>
        </p:nvSpPr>
        <p:spPr>
          <a:xfrm>
            <a:off x="129504" y="1275786"/>
            <a:ext cx="4173047" cy="16780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1 390 тыс. физических лиц</a:t>
            </a:r>
            <a:br>
              <a:rPr lang="ru-RU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20,9 млрд. тенге</a:t>
            </a:r>
            <a:br>
              <a:rPr lang="ru-RU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сумма задолженности</a:t>
            </a:r>
            <a:endParaRPr lang="ru-RU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398605"/>
              </p:ext>
            </p:extLst>
          </p:nvPr>
        </p:nvGraphicFramePr>
        <p:xfrm>
          <a:off x="4344008" y="2229492"/>
          <a:ext cx="4799992" cy="4641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572000" y="2915220"/>
            <a:ext cx="30925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транспортный налог - 14,4 млрд.тенге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63754" y="5449654"/>
            <a:ext cx="1699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земельный налог –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2,5 млрд.тенге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08304" y="3140968"/>
            <a:ext cx="2085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имущественный налог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–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1,4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млрд.тенге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455743"/>
              </p:ext>
            </p:extLst>
          </p:nvPr>
        </p:nvGraphicFramePr>
        <p:xfrm>
          <a:off x="4139952" y="2924668"/>
          <a:ext cx="48965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9863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4275</TotalTime>
  <Words>373</Words>
  <Application>Microsoft Office PowerPoint</Application>
  <PresentationFormat>Экран (4:3)</PresentationFormat>
  <Paragraphs>118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3_Тема Office</vt:lpstr>
      <vt:lpstr>Презентация PowerPoint</vt:lpstr>
      <vt:lpstr>КОЛИЧЕСТВО СУБЪЕКТОВ МАЛОГО И СРЕДНЕГО БИЗНЕСА ПО РЕГИОНАМ</vt:lpstr>
      <vt:lpstr>ИСТОРИЯ ПРЕДЫДУЩИХ НАЛОГОВЫХ АМНИСТИЙ</vt:lpstr>
      <vt:lpstr>ПОДЛЕЖИТ СПИСАНИЮ</vt:lpstr>
      <vt:lpstr>ТЕКУЩАЯ СИТУАЦИЯ ПО НАЛОГОВОЙ АМНИСТИИ                ДЛЯ МСБ</vt:lpstr>
      <vt:lpstr>НАЛОГОВАЯ ЗАДОЛЖЕННОСТЬ НА 1 ОКТЯБРЯ 2018 ГОДА В РАЗРЕЗЕ ОТРАСЛЕЙ И НЕДОИМКА </vt:lpstr>
      <vt:lpstr>Неблагонадежные НП (банкрот, бездействующие, отсутствующий, ликвидированный) </vt:lpstr>
      <vt:lpstr>Презентация PowerPoint</vt:lpstr>
      <vt:lpstr>НЕДОИМКА ФИЗИЧЕСКИХ ЛИЦ НА 1 ЯНВАРЯ 2019 ГОДА</vt:lpstr>
      <vt:lpstr>РЕСУРСЫ ДЛЯ ПОЛУЧЕНИЯ ИНФОРМАЦИИ</vt:lpstr>
      <vt:lpstr>КОМИТЕТ ГОСУДАРСТВЕННЫХ ДОХОДОВ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Республики Казахстан</dc:title>
  <dc:creator>Ергельдинова Динара</dc:creator>
  <cp:lastModifiedBy>Нұрғали Мәди Тұрсынтайұлы</cp:lastModifiedBy>
  <cp:revision>347</cp:revision>
  <cp:lastPrinted>2019-08-14T03:58:03Z</cp:lastPrinted>
  <dcterms:created xsi:type="dcterms:W3CDTF">2018-07-30T09:01:17Z</dcterms:created>
  <dcterms:modified xsi:type="dcterms:W3CDTF">2019-08-14T04:24:31Z</dcterms:modified>
</cp:coreProperties>
</file>