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64" r:id="rId5"/>
    <p:sldId id="263" r:id="rId6"/>
    <p:sldId id="265" r:id="rId7"/>
    <p:sldId id="260" r:id="rId8"/>
    <p:sldId id="257" r:id="rId9"/>
    <p:sldId id="267" r:id="rId10"/>
    <p:sldId id="261" r:id="rId11"/>
    <p:sldId id="266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92F"/>
    <a:srgbClr val="54626E"/>
    <a:srgbClr val="9966FF"/>
    <a:srgbClr val="13F5C5"/>
    <a:srgbClr val="07A988"/>
    <a:srgbClr val="3593D3"/>
    <a:srgbClr val="F49111"/>
    <a:srgbClr val="AFB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3" d="100"/>
          <a:sy n="93" d="100"/>
        </p:scale>
        <p:origin x="-4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43A9C-1F4F-4DA8-8939-0E09E4AB0B2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9B1F60-2277-4789-A02A-871F846F82B9}">
      <dgm:prSet phldrT="[Текст]" custT="1"/>
      <dgm:spPr>
        <a:gradFill flip="none" rotWithShape="1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ru-RU" sz="3200" b="1" dirty="0" smtClean="0">
              <a:solidFill>
                <a:schemeClr val="tx1"/>
              </a:solidFill>
            </a:rPr>
            <a:t>ТАМОЖЕННОЕ ДЕКЛАРИРОВАНИЕ 2017 ГОД</a:t>
          </a:r>
          <a:endParaRPr lang="ru-RU" sz="3200" b="1" dirty="0">
            <a:solidFill>
              <a:schemeClr val="tx1"/>
            </a:solidFill>
          </a:endParaRPr>
        </a:p>
      </dgm:t>
    </dgm:pt>
    <dgm:pt modelId="{1A47D966-1C3B-4321-B191-21FDE97C8858}" type="parTrans" cxnId="{F4AFD47F-AB25-48BC-9225-D5A7D75CD018}">
      <dgm:prSet/>
      <dgm:spPr/>
      <dgm:t>
        <a:bodyPr/>
        <a:lstStyle/>
        <a:p>
          <a:endParaRPr lang="ru-RU"/>
        </a:p>
      </dgm:t>
    </dgm:pt>
    <dgm:pt modelId="{5BE6F2F8-809A-4C0C-B136-91AA0834A3B3}" type="sibTrans" cxnId="{F4AFD47F-AB25-48BC-9225-D5A7D75CD018}">
      <dgm:prSet/>
      <dgm:spPr/>
      <dgm:t>
        <a:bodyPr/>
        <a:lstStyle/>
        <a:p>
          <a:endParaRPr lang="ru-RU"/>
        </a:p>
      </dgm:t>
    </dgm:pt>
    <dgm:pt modelId="{BD560071-FF67-49D3-8544-C9CC3EEF1DDC}">
      <dgm:prSet phldrT="[Текст]" custT="1"/>
      <dgm:spPr>
        <a:gradFill flip="none" rotWithShape="1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ru-RU" sz="3200" b="1" dirty="0" smtClean="0">
              <a:solidFill>
                <a:schemeClr val="tx1"/>
              </a:solidFill>
            </a:rPr>
            <a:t>НА БУМАГЕ</a:t>
          </a:r>
          <a:endParaRPr lang="ru-RU" sz="3200" b="1" dirty="0">
            <a:solidFill>
              <a:schemeClr val="tx1"/>
            </a:solidFill>
          </a:endParaRPr>
        </a:p>
      </dgm:t>
    </dgm:pt>
    <dgm:pt modelId="{457CE2EA-30BC-4FA9-8137-75D112D65DBE}" type="parTrans" cxnId="{B479BE48-310B-4859-B7F8-AFE30092BEA7}">
      <dgm:prSet/>
      <dgm:spPr/>
      <dgm:t>
        <a:bodyPr/>
        <a:lstStyle/>
        <a:p>
          <a:endParaRPr lang="ru-RU"/>
        </a:p>
      </dgm:t>
    </dgm:pt>
    <dgm:pt modelId="{BCB552DB-FE61-4154-A8A4-31DA8F4C4FAE}" type="sibTrans" cxnId="{B479BE48-310B-4859-B7F8-AFE30092BEA7}">
      <dgm:prSet/>
      <dgm:spPr/>
      <dgm:t>
        <a:bodyPr/>
        <a:lstStyle/>
        <a:p>
          <a:endParaRPr lang="ru-RU"/>
        </a:p>
      </dgm:t>
    </dgm:pt>
    <dgm:pt modelId="{CE6574B4-E76B-4911-B0BC-7B2A9F8A3B03}">
      <dgm:prSet phldrT="[Текст]" custT="1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ru-RU" sz="3200" b="1" dirty="0" smtClean="0">
              <a:solidFill>
                <a:schemeClr val="tx1"/>
              </a:solidFill>
            </a:rPr>
            <a:t>7 ИНФОРМАЦИОННЫХ СИСТЕМ</a:t>
          </a:r>
          <a:endParaRPr lang="ru-RU" sz="3200" b="1" dirty="0">
            <a:solidFill>
              <a:schemeClr val="tx1"/>
            </a:solidFill>
          </a:endParaRPr>
        </a:p>
      </dgm:t>
    </dgm:pt>
    <dgm:pt modelId="{BD17FF29-DDFC-4EC7-862E-E061F648E95B}" type="parTrans" cxnId="{FA55AEAE-7D32-4A47-A895-9A47C8BC720B}">
      <dgm:prSet/>
      <dgm:spPr/>
      <dgm:t>
        <a:bodyPr/>
        <a:lstStyle/>
        <a:p>
          <a:endParaRPr lang="ru-RU"/>
        </a:p>
      </dgm:t>
    </dgm:pt>
    <dgm:pt modelId="{12E2DC1F-C117-4637-95A8-09B6F096419A}" type="sibTrans" cxnId="{FA55AEAE-7D32-4A47-A895-9A47C8BC720B}">
      <dgm:prSet/>
      <dgm:spPr/>
      <dgm:t>
        <a:bodyPr/>
        <a:lstStyle/>
        <a:p>
          <a:endParaRPr lang="ru-RU"/>
        </a:p>
      </dgm:t>
    </dgm:pt>
    <dgm:pt modelId="{C54E21BB-1959-43ED-8586-8D3D6E944377}" type="pres">
      <dgm:prSet presAssocID="{13143A9C-1F4F-4DA8-8939-0E09E4AB0B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7FB6FA-D059-467C-8E62-91ABE01EF0BE}" type="pres">
      <dgm:prSet presAssocID="{DE9B1F60-2277-4789-A02A-871F846F82B9}" presName="root" presStyleCnt="0"/>
      <dgm:spPr/>
    </dgm:pt>
    <dgm:pt modelId="{272F14E0-B3EF-4FCA-8B89-B796CD2DFDB3}" type="pres">
      <dgm:prSet presAssocID="{DE9B1F60-2277-4789-A02A-871F846F82B9}" presName="rootComposite" presStyleCnt="0"/>
      <dgm:spPr/>
    </dgm:pt>
    <dgm:pt modelId="{BEC47FA1-F22B-4C68-BC09-F71F4782F4F6}" type="pres">
      <dgm:prSet presAssocID="{DE9B1F60-2277-4789-A02A-871F846F82B9}" presName="rootText" presStyleLbl="node1" presStyleIdx="0" presStyleCnt="1" custScaleX="306160" custScaleY="65284"/>
      <dgm:spPr/>
      <dgm:t>
        <a:bodyPr/>
        <a:lstStyle/>
        <a:p>
          <a:endParaRPr lang="ru-RU"/>
        </a:p>
      </dgm:t>
    </dgm:pt>
    <dgm:pt modelId="{18CA3FA0-18D2-4C48-8FBC-896EF23A58B0}" type="pres">
      <dgm:prSet presAssocID="{DE9B1F60-2277-4789-A02A-871F846F82B9}" presName="rootConnector" presStyleLbl="node1" presStyleIdx="0" presStyleCnt="1"/>
      <dgm:spPr/>
      <dgm:t>
        <a:bodyPr/>
        <a:lstStyle/>
        <a:p>
          <a:endParaRPr lang="ru-RU"/>
        </a:p>
      </dgm:t>
    </dgm:pt>
    <dgm:pt modelId="{03D77192-08FC-4CD5-86AF-E6F1FD3B1926}" type="pres">
      <dgm:prSet presAssocID="{DE9B1F60-2277-4789-A02A-871F846F82B9}" presName="childShape" presStyleCnt="0"/>
      <dgm:spPr/>
    </dgm:pt>
    <dgm:pt modelId="{81FEB7AC-5A63-44CB-91C6-AE25F4CB60A5}" type="pres">
      <dgm:prSet presAssocID="{457CE2EA-30BC-4FA9-8137-75D112D65DBE}" presName="Name13" presStyleLbl="parChTrans1D2" presStyleIdx="0" presStyleCnt="2"/>
      <dgm:spPr/>
      <dgm:t>
        <a:bodyPr/>
        <a:lstStyle/>
        <a:p>
          <a:endParaRPr lang="ru-RU"/>
        </a:p>
      </dgm:t>
    </dgm:pt>
    <dgm:pt modelId="{72575F73-8896-4318-A0B1-09599283EDC0}" type="pres">
      <dgm:prSet presAssocID="{BD560071-FF67-49D3-8544-C9CC3EEF1DDC}" presName="childText" presStyleLbl="bgAcc1" presStyleIdx="0" presStyleCnt="2" custScaleX="206086" custScaleY="54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F84C0-D90F-4671-82D0-F89B08FB2189}" type="pres">
      <dgm:prSet presAssocID="{BD17FF29-DDFC-4EC7-862E-E061F648E95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41A9312-0382-4DAC-9C6E-EB40DD7A5869}" type="pres">
      <dgm:prSet presAssocID="{CE6574B4-E76B-4911-B0BC-7B2A9F8A3B03}" presName="childText" presStyleLbl="bgAcc1" presStyleIdx="1" presStyleCnt="2" custScaleX="216064" custScaleY="43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7C5FA1-6087-4DB7-885D-CDFC49097D6B}" type="presOf" srcId="{13143A9C-1F4F-4DA8-8939-0E09E4AB0B28}" destId="{C54E21BB-1959-43ED-8586-8D3D6E944377}" srcOrd="0" destOrd="0" presId="urn:microsoft.com/office/officeart/2005/8/layout/hierarchy3"/>
    <dgm:cxn modelId="{FA55AEAE-7D32-4A47-A895-9A47C8BC720B}" srcId="{DE9B1F60-2277-4789-A02A-871F846F82B9}" destId="{CE6574B4-E76B-4911-B0BC-7B2A9F8A3B03}" srcOrd="1" destOrd="0" parTransId="{BD17FF29-DDFC-4EC7-862E-E061F648E95B}" sibTransId="{12E2DC1F-C117-4637-95A8-09B6F096419A}"/>
    <dgm:cxn modelId="{D5B4F7A7-2A61-4968-B129-3E2B122C484B}" type="presOf" srcId="{DE9B1F60-2277-4789-A02A-871F846F82B9}" destId="{BEC47FA1-F22B-4C68-BC09-F71F4782F4F6}" srcOrd="0" destOrd="0" presId="urn:microsoft.com/office/officeart/2005/8/layout/hierarchy3"/>
    <dgm:cxn modelId="{D1812862-EC6D-49FD-ACFE-B839B99FA01D}" type="presOf" srcId="{CE6574B4-E76B-4911-B0BC-7B2A9F8A3B03}" destId="{F41A9312-0382-4DAC-9C6E-EB40DD7A5869}" srcOrd="0" destOrd="0" presId="urn:microsoft.com/office/officeart/2005/8/layout/hierarchy3"/>
    <dgm:cxn modelId="{314D21AD-CEE9-4CC3-8D3E-38D02972DDAB}" type="presOf" srcId="{457CE2EA-30BC-4FA9-8137-75D112D65DBE}" destId="{81FEB7AC-5A63-44CB-91C6-AE25F4CB60A5}" srcOrd="0" destOrd="0" presId="urn:microsoft.com/office/officeart/2005/8/layout/hierarchy3"/>
    <dgm:cxn modelId="{B479BE48-310B-4859-B7F8-AFE30092BEA7}" srcId="{DE9B1F60-2277-4789-A02A-871F846F82B9}" destId="{BD560071-FF67-49D3-8544-C9CC3EEF1DDC}" srcOrd="0" destOrd="0" parTransId="{457CE2EA-30BC-4FA9-8137-75D112D65DBE}" sibTransId="{BCB552DB-FE61-4154-A8A4-31DA8F4C4FAE}"/>
    <dgm:cxn modelId="{3B7156B6-047E-4AAA-B4F5-36F74C07B3B0}" type="presOf" srcId="{BD560071-FF67-49D3-8544-C9CC3EEF1DDC}" destId="{72575F73-8896-4318-A0B1-09599283EDC0}" srcOrd="0" destOrd="0" presId="urn:microsoft.com/office/officeart/2005/8/layout/hierarchy3"/>
    <dgm:cxn modelId="{8F159A1D-2D38-4AD3-830A-A5661DE4D49B}" type="presOf" srcId="{BD17FF29-DDFC-4EC7-862E-E061F648E95B}" destId="{94FF84C0-D90F-4671-82D0-F89B08FB2189}" srcOrd="0" destOrd="0" presId="urn:microsoft.com/office/officeart/2005/8/layout/hierarchy3"/>
    <dgm:cxn modelId="{794F01AF-C9DF-478B-AD75-3760C439CFED}" type="presOf" srcId="{DE9B1F60-2277-4789-A02A-871F846F82B9}" destId="{18CA3FA0-18D2-4C48-8FBC-896EF23A58B0}" srcOrd="1" destOrd="0" presId="urn:microsoft.com/office/officeart/2005/8/layout/hierarchy3"/>
    <dgm:cxn modelId="{F4AFD47F-AB25-48BC-9225-D5A7D75CD018}" srcId="{13143A9C-1F4F-4DA8-8939-0E09E4AB0B28}" destId="{DE9B1F60-2277-4789-A02A-871F846F82B9}" srcOrd="0" destOrd="0" parTransId="{1A47D966-1C3B-4321-B191-21FDE97C8858}" sibTransId="{5BE6F2F8-809A-4C0C-B136-91AA0834A3B3}"/>
    <dgm:cxn modelId="{83939F06-7D5E-4198-9314-D46AA79C2068}" type="presParOf" srcId="{C54E21BB-1959-43ED-8586-8D3D6E944377}" destId="{737FB6FA-D059-467C-8E62-91ABE01EF0BE}" srcOrd="0" destOrd="0" presId="urn:microsoft.com/office/officeart/2005/8/layout/hierarchy3"/>
    <dgm:cxn modelId="{37989B08-7967-4DFF-81E3-A8E8B6CE0C92}" type="presParOf" srcId="{737FB6FA-D059-467C-8E62-91ABE01EF0BE}" destId="{272F14E0-B3EF-4FCA-8B89-B796CD2DFDB3}" srcOrd="0" destOrd="0" presId="urn:microsoft.com/office/officeart/2005/8/layout/hierarchy3"/>
    <dgm:cxn modelId="{81C9C305-E96D-4518-9A01-7375EA69EA0F}" type="presParOf" srcId="{272F14E0-B3EF-4FCA-8B89-B796CD2DFDB3}" destId="{BEC47FA1-F22B-4C68-BC09-F71F4782F4F6}" srcOrd="0" destOrd="0" presId="urn:microsoft.com/office/officeart/2005/8/layout/hierarchy3"/>
    <dgm:cxn modelId="{494D76B0-6AD4-4807-8A55-B58EAF774917}" type="presParOf" srcId="{272F14E0-B3EF-4FCA-8B89-B796CD2DFDB3}" destId="{18CA3FA0-18D2-4C48-8FBC-896EF23A58B0}" srcOrd="1" destOrd="0" presId="urn:microsoft.com/office/officeart/2005/8/layout/hierarchy3"/>
    <dgm:cxn modelId="{26BB0F40-41D1-4E8B-B71D-B65BD612B613}" type="presParOf" srcId="{737FB6FA-D059-467C-8E62-91ABE01EF0BE}" destId="{03D77192-08FC-4CD5-86AF-E6F1FD3B1926}" srcOrd="1" destOrd="0" presId="urn:microsoft.com/office/officeart/2005/8/layout/hierarchy3"/>
    <dgm:cxn modelId="{5019EAB0-808C-447E-A6C2-E2246F6EFD7D}" type="presParOf" srcId="{03D77192-08FC-4CD5-86AF-E6F1FD3B1926}" destId="{81FEB7AC-5A63-44CB-91C6-AE25F4CB60A5}" srcOrd="0" destOrd="0" presId="urn:microsoft.com/office/officeart/2005/8/layout/hierarchy3"/>
    <dgm:cxn modelId="{34BA0E43-D689-4450-A141-99410F6CF27A}" type="presParOf" srcId="{03D77192-08FC-4CD5-86AF-E6F1FD3B1926}" destId="{72575F73-8896-4318-A0B1-09599283EDC0}" srcOrd="1" destOrd="0" presId="urn:microsoft.com/office/officeart/2005/8/layout/hierarchy3"/>
    <dgm:cxn modelId="{DF90FB25-5D2C-4F8B-B4A7-F1ADFFEB65FA}" type="presParOf" srcId="{03D77192-08FC-4CD5-86AF-E6F1FD3B1926}" destId="{94FF84C0-D90F-4671-82D0-F89B08FB2189}" srcOrd="2" destOrd="0" presId="urn:microsoft.com/office/officeart/2005/8/layout/hierarchy3"/>
    <dgm:cxn modelId="{ABAA01A0-FD45-43F1-937D-B9C653458415}" type="presParOf" srcId="{03D77192-08FC-4CD5-86AF-E6F1FD3B1926}" destId="{F41A9312-0382-4DAC-9C6E-EB40DD7A58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47FA1-F22B-4C68-BC09-F71F4782F4F6}">
      <dsp:nvSpPr>
        <dsp:cNvPr id="0" name=""/>
        <dsp:cNvSpPr/>
      </dsp:nvSpPr>
      <dsp:spPr>
        <a:xfrm>
          <a:off x="7319" y="498072"/>
          <a:ext cx="10500960" cy="111958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ТАМОЖЕННОЕ ДЕКЛАРИРОВАНИЕ 2017 ГОД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0111" y="530864"/>
        <a:ext cx="10435376" cy="1054001"/>
      </dsp:txXfrm>
    </dsp:sp>
    <dsp:sp modelId="{81FEB7AC-5A63-44CB-91C6-AE25F4CB60A5}">
      <dsp:nvSpPr>
        <dsp:cNvPr id="0" name=""/>
        <dsp:cNvSpPr/>
      </dsp:nvSpPr>
      <dsp:spPr>
        <a:xfrm>
          <a:off x="1057415" y="1617658"/>
          <a:ext cx="1050096" cy="896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771"/>
              </a:lnTo>
              <a:lnTo>
                <a:pt x="1050096" y="896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75F73-8896-4318-A0B1-09599283EDC0}">
      <dsp:nvSpPr>
        <dsp:cNvPr id="0" name=""/>
        <dsp:cNvSpPr/>
      </dsp:nvSpPr>
      <dsp:spPr>
        <a:xfrm>
          <a:off x="2107511" y="2046394"/>
          <a:ext cx="5654823" cy="93606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НА БУМАГЕ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134928" y="2073811"/>
        <a:ext cx="5599989" cy="881235"/>
      </dsp:txXfrm>
    </dsp:sp>
    <dsp:sp modelId="{94FF84C0-D90F-4671-82D0-F89B08FB2189}">
      <dsp:nvSpPr>
        <dsp:cNvPr id="0" name=""/>
        <dsp:cNvSpPr/>
      </dsp:nvSpPr>
      <dsp:spPr>
        <a:xfrm>
          <a:off x="1057415" y="1617658"/>
          <a:ext cx="1050096" cy="216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355"/>
              </a:lnTo>
              <a:lnTo>
                <a:pt x="1050096" y="21693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A9312-0382-4DAC-9C6E-EB40DD7A5869}">
      <dsp:nvSpPr>
        <dsp:cNvPr id="0" name=""/>
        <dsp:cNvSpPr/>
      </dsp:nvSpPr>
      <dsp:spPr>
        <a:xfrm>
          <a:off x="2107511" y="3411200"/>
          <a:ext cx="5928611" cy="75162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7 ИНФОРМАЦИОННЫХ СИСТЕМ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129525" y="3433214"/>
        <a:ext cx="5884583" cy="70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9462-D916-4FD0-B8EB-AF64AE6B32F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D2E0A-CD44-4A1C-810F-FD5403AF5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2E0A-CD44-4A1C-810F-FD5403AF55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2E0A-CD44-4A1C-810F-FD5403AF55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2E0A-CD44-4A1C-810F-FD5403AF55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4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0" y="1805541"/>
            <a:ext cx="9144000" cy="3246917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90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8713"/>
            <a:ext cx="9144000" cy="7672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EAD-F651-40F3-A475-B1C29ECE39E4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756C-92F5-4698-9D18-423BC8E298AD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5C2C-E714-4599-A65C-304174398560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9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692C-A1B2-492F-9DE8-C0216343DCB6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C6B-FDA9-495F-9E63-CF25454FC021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8EF4-0692-43DE-98F1-3FF9B574F349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62B9-38DA-458B-9456-C407E1815943}" type="datetime1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89C7-72B6-4CD1-ADF0-EC15FBFD25C3}" type="datetime1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1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64F-D191-4688-B060-D0300FFFE5E6}" type="datetime1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3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E659-1F37-4216-AEDE-3ED77CA257F9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9D83-0EFB-4250-88C1-CA2B041DF071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5533"/>
            <a:ext cx="10515600" cy="4661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3758-6CB4-4CD6-9479-236E9C10712B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7466" y="1"/>
            <a:ext cx="840313" cy="1225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rgbClr val="AFB6BE"/>
                </a:solidFill>
              </a:defRPr>
            </a:lvl1pPr>
          </a:lstStyle>
          <a:p>
            <a:fld id="{7D5ED4A7-CC12-482E-A4C8-B3D86E2661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38200" y="1225021"/>
            <a:ext cx="10219266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6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32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427" y="1887876"/>
            <a:ext cx="7381872" cy="2387600"/>
          </a:xfrm>
        </p:spPr>
        <p:txBody>
          <a:bodyPr anchor="ctr"/>
          <a:lstStyle/>
          <a:p>
            <a:pPr algn="r"/>
            <a:r>
              <a:rPr lang="ru-RU" sz="7200" b="1" dirty="0" smtClean="0">
                <a:latin typeface="+mn-lt"/>
              </a:rPr>
              <a:t>АСТАНА-1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5427" y="4076959"/>
            <a:ext cx="7381872" cy="1655762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err="1" smtClean="0">
                <a:solidFill>
                  <a:srgbClr val="36192F"/>
                </a:solidFill>
              </a:rPr>
              <a:t>Умитгуль</a:t>
            </a:r>
            <a:r>
              <a:rPr lang="ru-RU" sz="3200" b="1" i="1" dirty="0" smtClean="0">
                <a:solidFill>
                  <a:srgbClr val="36192F"/>
                </a:solidFill>
              </a:rPr>
              <a:t> </a:t>
            </a:r>
            <a:r>
              <a:rPr lang="ru-RU" sz="3200" b="1" i="1" dirty="0" err="1" smtClean="0">
                <a:solidFill>
                  <a:srgbClr val="36192F"/>
                </a:solidFill>
              </a:rPr>
              <a:t>Губашева</a:t>
            </a:r>
            <a:endParaRPr lang="en-US" sz="3200" b="1" i="1" dirty="0">
              <a:solidFill>
                <a:srgbClr val="3619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АСТАНА-1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43000" y="4577715"/>
            <a:ext cx="7404105" cy="523875"/>
            <a:chOff x="1440" y="1482"/>
            <a:chExt cx="4664" cy="33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8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 smtClean="0"/>
                <a:t>ПОДТВЕРЖДЕНИЕ ЭКСПОРТА ОНЛАЙН</a:t>
              </a:r>
              <a:endParaRPr lang="en-US" sz="2800" b="1" dirty="0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164091" y="2063116"/>
            <a:ext cx="8845323" cy="523875"/>
            <a:chOff x="1440" y="2072"/>
            <a:chExt cx="4555" cy="330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gray">
            <a:xfrm>
              <a:off x="2096" y="2072"/>
              <a:ext cx="38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b="1" dirty="0" smtClean="0"/>
                <a:t>ЭЛЕКТРОННОЕ ДЕКЛАРИРОВАНИЕ ТОВАРОВ</a:t>
              </a:r>
              <a:endParaRPr lang="en-US" sz="2800" b="1" dirty="0"/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143000" y="2901315"/>
            <a:ext cx="7451731" cy="523875"/>
            <a:chOff x="1440" y="2682"/>
            <a:chExt cx="4694" cy="330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387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 smtClean="0"/>
                <a:t>АВТОМАТИЧЕСКИЙ РАСЧЕТ ПЛАТЕЖЕЙ</a:t>
              </a:r>
              <a:endParaRPr lang="en-US" sz="2800" b="1" dirty="0"/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1144588" y="3739515"/>
            <a:ext cx="10615623" cy="523875"/>
            <a:chOff x="1441" y="3272"/>
            <a:chExt cx="6687" cy="330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58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 smtClean="0"/>
                <a:t>АВТОМАТИЧЕСКИЙ КОНТРОЛЬ ЗАПРЕТОВ И ОГРАНИЧЕНИЙ</a:t>
              </a:r>
              <a:endParaRPr lang="en-US" sz="2800" b="1" dirty="0"/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1143000" y="5438140"/>
            <a:ext cx="11085526" cy="523875"/>
            <a:chOff x="1440" y="3272"/>
            <a:chExt cx="6983" cy="33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61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800" b="1" dirty="0" smtClean="0"/>
                <a:t>ИНТЕГРАЦИИ С ИНЫМИ ИНФОРМАЦИОННЫМИ СИСТЕМАМИ</a:t>
              </a:r>
              <a:endParaRPr lang="en-US" sz="2800" b="1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740109" y="1866266"/>
            <a:ext cx="685800" cy="685800"/>
          </a:xfrm>
          <a:prstGeom prst="ellipse">
            <a:avLst/>
          </a:prstGeom>
          <a:solidFill>
            <a:schemeClr val="bg1">
              <a:alpha val="23000"/>
            </a:schemeClr>
          </a:solidFill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5" name="Oval 34"/>
          <p:cNvSpPr/>
          <p:nvPr/>
        </p:nvSpPr>
        <p:spPr>
          <a:xfrm>
            <a:off x="740109" y="2702879"/>
            <a:ext cx="685800" cy="685800"/>
          </a:xfrm>
          <a:prstGeom prst="ellipse">
            <a:avLst/>
          </a:prstGeom>
          <a:solidFill>
            <a:schemeClr val="bg1">
              <a:alpha val="23000"/>
            </a:schemeClr>
          </a:solidFill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6" name="Oval 35"/>
          <p:cNvSpPr/>
          <p:nvPr/>
        </p:nvSpPr>
        <p:spPr>
          <a:xfrm>
            <a:off x="733926" y="3541872"/>
            <a:ext cx="685800" cy="685800"/>
          </a:xfrm>
          <a:prstGeom prst="ellipse">
            <a:avLst/>
          </a:prstGeom>
          <a:solidFill>
            <a:schemeClr val="bg1">
              <a:alpha val="23000"/>
            </a:schemeClr>
          </a:solidFill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7" name="Oval 36"/>
          <p:cNvSpPr/>
          <p:nvPr/>
        </p:nvSpPr>
        <p:spPr>
          <a:xfrm>
            <a:off x="733926" y="4378485"/>
            <a:ext cx="685800" cy="685800"/>
          </a:xfrm>
          <a:prstGeom prst="ellipse">
            <a:avLst/>
          </a:prstGeom>
          <a:solidFill>
            <a:schemeClr val="bg1">
              <a:alpha val="23000"/>
            </a:schemeClr>
          </a:solidFill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8" name="Oval 37"/>
          <p:cNvSpPr/>
          <p:nvPr/>
        </p:nvSpPr>
        <p:spPr>
          <a:xfrm>
            <a:off x="733926" y="5237481"/>
            <a:ext cx="685800" cy="685800"/>
          </a:xfrm>
          <a:prstGeom prst="ellipse">
            <a:avLst/>
          </a:prstGeom>
          <a:solidFill>
            <a:schemeClr val="bg1">
              <a:alpha val="23000"/>
            </a:schemeClr>
          </a:solidFill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7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0443"/>
            <a:ext cx="10515600" cy="4266520"/>
          </a:xfrm>
        </p:spPr>
        <p:txBody>
          <a:bodyPr/>
          <a:lstStyle/>
          <a:p>
            <a:r>
              <a:rPr lang="ru-RU" b="1" dirty="0" smtClean="0"/>
              <a:t>РАБОТА НАД ОШИБКАМИ</a:t>
            </a:r>
          </a:p>
          <a:p>
            <a:pPr marL="0" indent="0">
              <a:buNone/>
            </a:pPr>
            <a:endParaRPr lang="ru-RU" sz="1400" b="1" dirty="0" smtClean="0"/>
          </a:p>
          <a:p>
            <a:r>
              <a:rPr lang="ru-RU" b="1" dirty="0" smtClean="0"/>
              <a:t>ДАЛЬНЕЙШАЯ ЦИФРОВИЗАЦИЯ ПРОЦЕДУР</a:t>
            </a:r>
          </a:p>
          <a:p>
            <a:pPr marL="0" indent="0">
              <a:buNone/>
            </a:pPr>
            <a:endParaRPr lang="ru-RU" sz="1400" b="1" dirty="0" smtClean="0"/>
          </a:p>
          <a:p>
            <a:r>
              <a:rPr lang="ru-RU" b="1" dirty="0" smtClean="0"/>
              <a:t>РАЗВИТИЕ ИНТЕГРАЦИЙ С ТРЕТЬИМИ СТРАНАМИ </a:t>
            </a:r>
          </a:p>
          <a:p>
            <a:pPr marL="0" indent="0">
              <a:buNone/>
            </a:pPr>
            <a:endParaRPr lang="ru-RU" sz="1400" b="1" dirty="0" smtClean="0"/>
          </a:p>
          <a:p>
            <a:r>
              <a:rPr lang="ru-RU" b="1" dirty="0" smtClean="0"/>
              <a:t>ПЕРЕСМОТР ЗАКОНОДАТЕЛЬНЫХ НОРМ НА УРОВНЕ ЕАЭС</a:t>
            </a:r>
          </a:p>
          <a:p>
            <a:pPr marL="0" indent="0">
              <a:buNone/>
            </a:pPr>
            <a:endParaRPr lang="ru-RU" sz="1400" b="1" dirty="0" smtClean="0"/>
          </a:p>
          <a:p>
            <a:r>
              <a:rPr lang="ru-RU" b="1" dirty="0" smtClean="0"/>
              <a:t>УПРОЩЕНИЕ ТАМОЖЕННОЙ ДЕКЛАРАЦИИ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3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2019 ГОД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nip Single Corner Rectangle 23"/>
          <p:cNvSpPr/>
          <p:nvPr/>
        </p:nvSpPr>
        <p:spPr>
          <a:xfrm>
            <a:off x="4124213" y="2469055"/>
            <a:ext cx="3084851" cy="3322145"/>
          </a:xfrm>
          <a:prstGeom prst="snip1Rect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Что не устраивало </a:t>
            </a:r>
            <a:r>
              <a:rPr lang="ru-RU" sz="3200" b="1" smtClean="0">
                <a:solidFill>
                  <a:schemeClr val="tx1"/>
                </a:solidFill>
              </a:rPr>
              <a:t>в предыдущей ИС?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Snip Single Corner Rectangle 24"/>
          <p:cNvSpPr/>
          <p:nvPr/>
        </p:nvSpPr>
        <p:spPr>
          <a:xfrm>
            <a:off x="7596715" y="2469055"/>
            <a:ext cx="3099534" cy="3322145"/>
          </a:xfrm>
          <a:prstGeom prst="snip1Rect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</a:rPr>
              <a:t>В чем преимущество АСТАНА-1?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 ДО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2</a:t>
            </a:fld>
            <a:endParaRPr lang="en-US"/>
          </a:p>
        </p:txBody>
      </p:sp>
      <p:sp>
        <p:nvSpPr>
          <p:cNvPr id="3" name="Snip Single Corner Rectangle 2"/>
          <p:cNvSpPr/>
          <p:nvPr/>
        </p:nvSpPr>
        <p:spPr>
          <a:xfrm>
            <a:off x="907593" y="2450005"/>
            <a:ext cx="3010349" cy="3341195"/>
          </a:xfrm>
          <a:prstGeom prst="snip1Rect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02587" y="2981102"/>
            <a:ext cx="1899842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27755" y="1104372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cs typeface="Aharoni" panose="02010803020104030203" pitchFamily="2" charset="-79"/>
              </a:rPr>
              <a:t>1</a:t>
            </a:r>
            <a:endParaRPr lang="en-US" sz="138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8524" y="1104372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cs typeface="Aharoni" panose="02010803020104030203" pitchFamily="2" charset="-79"/>
              </a:rPr>
              <a:t>2</a:t>
            </a:r>
            <a:endParaRPr lang="en-US" sz="138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6715" y="1104372"/>
            <a:ext cx="12615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cs typeface="Aharoni" panose="02010803020104030203" pitchFamily="2" charset="-79"/>
              </a:rPr>
              <a:t>3</a:t>
            </a:r>
            <a:endParaRPr lang="en-US" sz="138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8780" y="3104549"/>
            <a:ext cx="2512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54626E"/>
              </a:solidFill>
            </a:endParaRPr>
          </a:p>
          <a:p>
            <a:r>
              <a:rPr lang="ru-RU" sz="3200" b="1" dirty="0" smtClean="0"/>
              <a:t>Почему </a:t>
            </a:r>
            <a:r>
              <a:rPr lang="ru-RU" sz="3200" b="1" dirty="0"/>
              <a:t>АСТАНА – 1?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824345" y="2995501"/>
            <a:ext cx="1733107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32051" y="2981102"/>
            <a:ext cx="1733107" cy="0"/>
          </a:xfrm>
          <a:prstGeom prst="line">
            <a:avLst/>
          </a:prstGeom>
          <a:ln w="34925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АСТАНА-1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6192F"/>
                </a:solidFill>
              </a:rPr>
              <a:t>Автоматизированная система таможенного и налогового администрирования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№ 2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026960"/>
              </p:ext>
            </p:extLst>
          </p:nvPr>
        </p:nvGraphicFramePr>
        <p:xfrm>
          <a:off x="838200" y="1516063"/>
          <a:ext cx="10515600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БУМАГЕ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8" y="1379765"/>
            <a:ext cx="9258300" cy="467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ИНФОРМАЦИОННЫХ 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ТАИС-2</a:t>
            </a:r>
          </a:p>
          <a:p>
            <a:r>
              <a:rPr lang="ru-RU" sz="3200" b="1" dirty="0" smtClean="0"/>
              <a:t>ЦОУ</a:t>
            </a:r>
          </a:p>
          <a:p>
            <a:r>
              <a:rPr lang="ru-RU" sz="3200" b="1" dirty="0" smtClean="0"/>
              <a:t>СКУР</a:t>
            </a:r>
          </a:p>
          <a:p>
            <a:r>
              <a:rPr lang="ru-RU" sz="3200" b="1" dirty="0" smtClean="0"/>
              <a:t>ИТТ</a:t>
            </a:r>
          </a:p>
          <a:p>
            <a:r>
              <a:rPr lang="ru-RU" sz="3200" b="1" dirty="0" smtClean="0"/>
              <a:t>ИХД</a:t>
            </a:r>
          </a:p>
          <a:p>
            <a:r>
              <a:rPr lang="en-US" sz="3200" b="1" dirty="0" smtClean="0"/>
              <a:t>WEB-</a:t>
            </a:r>
            <a:r>
              <a:rPr lang="ru-RU" sz="3200" b="1" dirty="0" smtClean="0"/>
              <a:t>ДЕКЛАРАНТ</a:t>
            </a:r>
          </a:p>
          <a:p>
            <a:r>
              <a:rPr lang="ru-RU" sz="3200" b="1" dirty="0" smtClean="0"/>
              <a:t>СТАТИСТИКА                              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6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1224643"/>
            <a:ext cx="7358742" cy="563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5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ПРЕИМУЩЕСТВА АСТАНА-1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7</a:t>
            </a:fld>
            <a:endParaRPr lang="en-US"/>
          </a:p>
        </p:txBody>
      </p:sp>
      <p:pic>
        <p:nvPicPr>
          <p:cNvPr id="46" name="Рисунок 1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1" b="6125"/>
          <a:stretch/>
        </p:blipFill>
        <p:spPr>
          <a:xfrm>
            <a:off x="2303674" y="2435404"/>
            <a:ext cx="7498853" cy="4422596"/>
          </a:xfrm>
          <a:prstGeom prst="rect">
            <a:avLst/>
          </a:prstGeom>
        </p:spPr>
      </p:pic>
      <p:sp>
        <p:nvSpPr>
          <p:cNvPr id="47" name="Прямоугольник 12"/>
          <p:cNvSpPr/>
          <p:nvPr/>
        </p:nvSpPr>
        <p:spPr>
          <a:xfrm>
            <a:off x="751482" y="5587363"/>
            <a:ext cx="2113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УСКОРЕНИЕ</a:t>
            </a:r>
            <a:endParaRPr lang="ru-RU" sz="2800" b="1" dirty="0"/>
          </a:p>
        </p:txBody>
      </p:sp>
      <p:sp>
        <p:nvSpPr>
          <p:cNvPr id="50" name="Прямоугольник 12"/>
          <p:cNvSpPr/>
          <p:nvPr/>
        </p:nvSpPr>
        <p:spPr>
          <a:xfrm>
            <a:off x="838201" y="3736791"/>
            <a:ext cx="280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ПРОЗРАЧНОСТЬ</a:t>
            </a:r>
            <a:endParaRPr lang="ru-RU" sz="2800" b="1" dirty="0"/>
          </a:p>
        </p:txBody>
      </p:sp>
      <p:sp>
        <p:nvSpPr>
          <p:cNvPr id="51" name="Прямоугольник 12"/>
          <p:cNvSpPr/>
          <p:nvPr/>
        </p:nvSpPr>
        <p:spPr>
          <a:xfrm>
            <a:off x="8576133" y="3736791"/>
            <a:ext cx="2877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БЕЗОПАСНОСТЬ</a:t>
            </a:r>
            <a:endParaRPr lang="ru-RU" sz="2800" b="1" dirty="0"/>
          </a:p>
        </p:txBody>
      </p:sp>
      <p:sp>
        <p:nvSpPr>
          <p:cNvPr id="53" name="Прямоугольник 12"/>
          <p:cNvSpPr/>
          <p:nvPr/>
        </p:nvSpPr>
        <p:spPr>
          <a:xfrm>
            <a:off x="9339646" y="5587363"/>
            <a:ext cx="2650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ДОСТУПНОСТЬ</a:t>
            </a:r>
            <a:endParaRPr lang="ru-RU" sz="2800" b="1" dirty="0"/>
          </a:p>
        </p:txBody>
      </p:sp>
      <p:sp>
        <p:nvSpPr>
          <p:cNvPr id="54" name="Прямоугольник 12"/>
          <p:cNvSpPr/>
          <p:nvPr/>
        </p:nvSpPr>
        <p:spPr>
          <a:xfrm>
            <a:off x="2987900" y="1235075"/>
            <a:ext cx="63517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36192F"/>
                </a:solidFill>
              </a:rPr>
              <a:t>1 ИТС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ЗАПУСКА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8</a:t>
            </a:fld>
            <a:endParaRPr lang="en-US"/>
          </a:p>
        </p:txBody>
      </p:sp>
      <p:sp>
        <p:nvSpPr>
          <p:cNvPr id="10" name="Овал 59"/>
          <p:cNvSpPr/>
          <p:nvPr/>
        </p:nvSpPr>
        <p:spPr>
          <a:xfrm>
            <a:off x="548221" y="2463752"/>
            <a:ext cx="2117772" cy="2117773"/>
          </a:xfrm>
          <a:prstGeom prst="ellipse">
            <a:avLst/>
          </a:prstGeom>
          <a:solidFill>
            <a:schemeClr val="bg1">
              <a:alpha val="50000"/>
            </a:schemeClr>
          </a:solidFill>
          <a:ln w="114300">
            <a:solidFill>
              <a:schemeClr val="bg1"/>
            </a:solidFill>
          </a:ln>
          <a:effectLst>
            <a:outerShdw blurRad="4953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68"/>
          <p:cNvSpPr/>
          <p:nvPr/>
        </p:nvSpPr>
        <p:spPr>
          <a:xfrm>
            <a:off x="3556115" y="2471981"/>
            <a:ext cx="2117772" cy="2117773"/>
          </a:xfrm>
          <a:prstGeom prst="ellipse">
            <a:avLst/>
          </a:prstGeom>
          <a:solidFill>
            <a:schemeClr val="bg1">
              <a:alpha val="50000"/>
            </a:schemeClr>
          </a:solidFill>
          <a:ln w="114300">
            <a:solidFill>
              <a:schemeClr val="bg1"/>
            </a:solidFill>
          </a:ln>
          <a:effectLst>
            <a:outerShdw blurRad="4953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71"/>
          <p:cNvSpPr/>
          <p:nvPr/>
        </p:nvSpPr>
        <p:spPr>
          <a:xfrm>
            <a:off x="6561470" y="2480210"/>
            <a:ext cx="2117772" cy="2117773"/>
          </a:xfrm>
          <a:prstGeom prst="ellipse">
            <a:avLst/>
          </a:prstGeom>
          <a:solidFill>
            <a:schemeClr val="bg1">
              <a:alpha val="50000"/>
            </a:schemeClr>
          </a:solidFill>
          <a:ln w="114300">
            <a:solidFill>
              <a:schemeClr val="bg1"/>
            </a:solidFill>
          </a:ln>
          <a:effectLst>
            <a:outerShdw blurRad="4953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74"/>
          <p:cNvSpPr/>
          <p:nvPr/>
        </p:nvSpPr>
        <p:spPr>
          <a:xfrm>
            <a:off x="9564286" y="2488439"/>
            <a:ext cx="2117772" cy="2117773"/>
          </a:xfrm>
          <a:prstGeom prst="ellipse">
            <a:avLst/>
          </a:prstGeom>
          <a:solidFill>
            <a:schemeClr val="bg1">
              <a:alpha val="50000"/>
            </a:schemeClr>
          </a:solidFill>
          <a:ln w="114300">
            <a:solidFill>
              <a:schemeClr val="bg1"/>
            </a:solidFill>
          </a:ln>
          <a:effectLst>
            <a:outerShdw blurRad="4953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ашивка 76"/>
          <p:cNvSpPr/>
          <p:nvPr/>
        </p:nvSpPr>
        <p:spPr>
          <a:xfrm>
            <a:off x="2873668" y="3202419"/>
            <a:ext cx="458453" cy="689811"/>
          </a:xfrm>
          <a:prstGeom prst="chevron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77"/>
          <p:cNvSpPr/>
          <p:nvPr/>
        </p:nvSpPr>
        <p:spPr>
          <a:xfrm>
            <a:off x="5885913" y="3202419"/>
            <a:ext cx="458453" cy="689811"/>
          </a:xfrm>
          <a:prstGeom prst="chevron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78"/>
          <p:cNvSpPr/>
          <p:nvPr/>
        </p:nvSpPr>
        <p:spPr>
          <a:xfrm>
            <a:off x="8897042" y="3204438"/>
            <a:ext cx="458453" cy="689811"/>
          </a:xfrm>
          <a:prstGeom prst="chevron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78406" y="4840704"/>
            <a:ext cx="2426051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 b="1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ТАМОЖЕННЫЙ ТРАНЗИТ</a:t>
            </a:r>
            <a:endParaRPr lang="en-US" altLang="ru-RU" sz="1600" b="1" dirty="0">
              <a:solidFill>
                <a:srgbClr val="36192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586301" y="4840704"/>
            <a:ext cx="2299612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 b="1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ЭКСПОРТ (ЯНВАРЬ)</a:t>
            </a:r>
            <a:endParaRPr lang="en-US" altLang="ru-RU" sz="1600" b="1" dirty="0">
              <a:solidFill>
                <a:srgbClr val="3619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6594195" y="4840704"/>
            <a:ext cx="2182412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 b="1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ИМПОРТ (АПРЕЛЬ</a:t>
            </a:r>
            <a:r>
              <a:rPr lang="ru-RU" altLang="ru-RU" sz="1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</a:t>
            </a:r>
            <a:endParaRPr lang="en-US" altLang="ru-RU" sz="16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9589050" y="4840703"/>
            <a:ext cx="2412450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 b="1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Е-ЛИЦЕНЗИРОВАНИЕ</a:t>
            </a:r>
            <a:endParaRPr lang="en-US" altLang="ru-RU" sz="1600" b="1" dirty="0">
              <a:solidFill>
                <a:srgbClr val="3619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5401" y="3168695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ru-RU" altLang="ru-RU" sz="4000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endParaRPr lang="en-US" altLang="ru-RU" sz="4000" dirty="0">
              <a:solidFill>
                <a:srgbClr val="36192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03295" y="3168695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ru-RU" altLang="ru-RU" sz="4000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altLang="ru-RU" sz="4000" dirty="0">
              <a:solidFill>
                <a:srgbClr val="36192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08650" y="3168695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ru-RU" altLang="ru-RU" sz="4000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altLang="ru-RU" sz="4000" dirty="0">
              <a:solidFill>
                <a:srgbClr val="36192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006044" y="3168695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ru-RU" altLang="ru-RU" sz="4000" dirty="0" smtClean="0">
                <a:solidFill>
                  <a:srgbClr val="3619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altLang="ru-RU" sz="4000" dirty="0">
              <a:solidFill>
                <a:srgbClr val="36192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2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ЦТО СЕГОДНЯ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t>9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7" y="1330778"/>
            <a:ext cx="10548257" cy="55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37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159</Words>
  <Application>Microsoft Office PowerPoint</Application>
  <PresentationFormat>Произвольный</PresentationFormat>
  <Paragraphs>80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АСТАНА-1</vt:lpstr>
      <vt:lpstr>ВОПРОСЫ ДО</vt:lpstr>
      <vt:lpstr>ОТВЕТ № 1</vt:lpstr>
      <vt:lpstr>ОТВЕТ № 2</vt:lpstr>
      <vt:lpstr>НА БУМАГЕ</vt:lpstr>
      <vt:lpstr>7 ИНФОРМАЦИОННЫХ СИСТЕМ</vt:lpstr>
      <vt:lpstr>ПРЕИМУЩЕСТВА АСТАНА-1</vt:lpstr>
      <vt:lpstr>ЭТАПЫ ЗАПУСКА</vt:lpstr>
      <vt:lpstr>ЦТО СЕГОДНЯ</vt:lpstr>
      <vt:lpstr>ФУНКЦИИ АСТАНА-1</vt:lpstr>
      <vt:lpstr>БУДУЩЕЕ РАЗВИТИЕ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Markasian, Pavel (KIEVH)</dc:creator>
  <cp:lastModifiedBy>Данияр Оспанов</cp:lastModifiedBy>
  <cp:revision>77</cp:revision>
  <dcterms:created xsi:type="dcterms:W3CDTF">2017-03-10T06:27:56Z</dcterms:created>
  <dcterms:modified xsi:type="dcterms:W3CDTF">2019-08-13T05:32:12Z</dcterms:modified>
</cp:coreProperties>
</file>