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89" r:id="rId2"/>
    <p:sldId id="272" r:id="rId3"/>
    <p:sldId id="267" r:id="rId4"/>
    <p:sldId id="291" r:id="rId5"/>
    <p:sldId id="266" r:id="rId6"/>
    <p:sldId id="265" r:id="rId7"/>
    <p:sldId id="290" r:id="rId8"/>
    <p:sldId id="269" r:id="rId9"/>
    <p:sldId id="277" r:id="rId10"/>
    <p:sldId id="270" r:id="rId11"/>
    <p:sldId id="260" r:id="rId12"/>
    <p:sldId id="285" r:id="rId13"/>
    <p:sldId id="259" r:id="rId14"/>
  </p:sldIdLst>
  <p:sldSz cx="9144000" cy="6858000" type="screen4x3"/>
  <p:notesSz cx="6797675" cy="992822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82" autoAdjust="0"/>
    <p:restoredTop sz="94629" autoAdjust="0"/>
  </p:normalViewPr>
  <p:slideViewPr>
    <p:cSldViewPr>
      <p:cViewPr>
        <p:scale>
          <a:sx n="70" d="100"/>
          <a:sy n="70" d="100"/>
        </p:scale>
        <p:origin x="-72"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3E5D0062-069E-4686-BE03-81D418F1A666}" type="datetimeFigureOut">
              <a:rPr lang="ru-RU" smtClean="0"/>
              <a:t>16.03.2017</a:t>
            </a:fld>
            <a:endParaRPr lang="ru-RU"/>
          </a:p>
        </p:txBody>
      </p:sp>
      <p:sp>
        <p:nvSpPr>
          <p:cNvPr id="4" name="Образ слайда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450" y="4716463"/>
            <a:ext cx="5438775" cy="4467225"/>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9095672F-8F66-4A2E-B7BA-1572094C8E3E}" type="slidenum">
              <a:rPr lang="ru-RU" smtClean="0"/>
              <a:t>‹#›</a:t>
            </a:fld>
            <a:endParaRPr lang="ru-RU"/>
          </a:p>
        </p:txBody>
      </p:sp>
    </p:spTree>
    <p:extLst>
      <p:ext uri="{BB962C8B-B14F-4D97-AF65-F5344CB8AC3E}">
        <p14:creationId xmlns:p14="http://schemas.microsoft.com/office/powerpoint/2010/main" val="3277254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9095672F-8F66-4A2E-B7BA-1572094C8E3E}" type="slidenum">
              <a:rPr lang="ru-RU" smtClean="0"/>
              <a:t>1</a:t>
            </a:fld>
            <a:endParaRPr lang="ru-RU"/>
          </a:p>
        </p:txBody>
      </p:sp>
    </p:spTree>
    <p:extLst>
      <p:ext uri="{BB962C8B-B14F-4D97-AF65-F5344CB8AC3E}">
        <p14:creationId xmlns:p14="http://schemas.microsoft.com/office/powerpoint/2010/main" val="210779521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3.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tx2"/>
        </a:solidFill>
        <a:effectLst/>
      </p:bgPr>
    </p:bg>
    <p:spTree>
      <p:nvGrpSpPr>
        <p:cNvPr id="1" name=""/>
        <p:cNvGrpSpPr/>
        <p:nvPr/>
      </p:nvGrpSpPr>
      <p:grpSpPr>
        <a:xfrm>
          <a:off x="0" y="0"/>
          <a:ext cx="0" cy="0"/>
          <a:chOff x="0" y="0"/>
          <a:chExt cx="0" cy="0"/>
        </a:xfrm>
      </p:grpSpPr>
      <p:pic>
        <p:nvPicPr>
          <p:cNvPr id="4" name="Image 1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16688" y="2628903"/>
            <a:ext cx="2627312" cy="422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age 10"/>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 y="0"/>
            <a:ext cx="2627313" cy="423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 11"/>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1175" y="431813"/>
            <a:ext cx="604838"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Image 13"/>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308850" y="6054737"/>
            <a:ext cx="1525588" cy="579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7"/>
          <p:cNvSpPr>
            <a:spLocks noGrp="1"/>
          </p:cNvSpPr>
          <p:nvPr>
            <p:ph type="ctrTitle"/>
          </p:nvPr>
        </p:nvSpPr>
        <p:spPr>
          <a:xfrm>
            <a:off x="1368000" y="2501116"/>
            <a:ext cx="6300000" cy="1246495"/>
          </a:xfrm>
          <a:prstGeom prst="rect">
            <a:avLst/>
          </a:prstGeom>
        </p:spPr>
        <p:txBody>
          <a:bodyPr lIns="90000" rIns="90000" anchor="b">
            <a:spAutoFit/>
          </a:bodyPr>
          <a:lstStyle>
            <a:lvl1pPr>
              <a:lnSpc>
                <a:spcPts val="4500"/>
              </a:lnSpc>
              <a:defRPr sz="4500" cap="all" baseline="0">
                <a:solidFill>
                  <a:schemeClr val="bg1"/>
                </a:solidFill>
              </a:defRPr>
            </a:lvl1pPr>
          </a:lstStyle>
          <a:p>
            <a:r>
              <a:rPr lang="en-US"/>
              <a:t>Click to edit Master title style</a:t>
            </a:r>
            <a:endParaRPr lang="en-US" dirty="0"/>
          </a:p>
        </p:txBody>
      </p:sp>
      <p:sp>
        <p:nvSpPr>
          <p:cNvPr id="9" name="Subtitle 8"/>
          <p:cNvSpPr>
            <a:spLocks noGrp="1"/>
          </p:cNvSpPr>
          <p:nvPr>
            <p:ph type="subTitle" idx="1"/>
          </p:nvPr>
        </p:nvSpPr>
        <p:spPr>
          <a:xfrm>
            <a:off x="1368000" y="3805213"/>
            <a:ext cx="6300000" cy="348813"/>
          </a:xfrm>
        </p:spPr>
        <p:txBody>
          <a:bodyPr lIns="90000" rIns="90000">
            <a:spAutoFit/>
          </a:bodyPr>
          <a:lstStyle>
            <a:lvl1pPr marL="0" indent="0" algn="l">
              <a:lnSpc>
                <a:spcPts val="2000"/>
              </a:lnSpc>
              <a:spcBef>
                <a:spcPts val="0"/>
              </a:spcBef>
              <a:buNone/>
              <a:defRPr sz="1800" baseline="0">
                <a:solidFill>
                  <a:schemeClr val="bg1"/>
                </a:solidFill>
                <a:latin typeface="+mj-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10" name="Date Placeholder 3"/>
          <p:cNvSpPr>
            <a:spLocks noGrp="1"/>
          </p:cNvSpPr>
          <p:nvPr>
            <p:ph type="dt" sz="half" idx="10"/>
          </p:nvPr>
        </p:nvSpPr>
        <p:spPr/>
        <p:txBody>
          <a:bodyPr/>
          <a:lstStyle>
            <a:lvl1pPr algn="l" fontAlgn="base">
              <a:spcBef>
                <a:spcPct val="0"/>
              </a:spcBef>
              <a:spcAft>
                <a:spcPct val="0"/>
              </a:spcAft>
              <a:defRPr sz="1000" baseline="0">
                <a:solidFill>
                  <a:prstClr val="white"/>
                </a:solidFill>
                <a:latin typeface="Arial"/>
              </a:defRPr>
            </a:lvl1pPr>
          </a:lstStyle>
          <a:p>
            <a:pPr>
              <a:defRPr/>
            </a:pPr>
            <a:fld id="{3DA27732-A7E9-43F1-8704-A83566EA678F}" type="datetime1">
              <a:rPr lang="en-GB" smtClean="0"/>
              <a:pPr>
                <a:defRPr/>
              </a:pPr>
              <a:t>16/03/2017</a:t>
            </a:fld>
            <a:endParaRPr lang="en-GB" dirty="0"/>
          </a:p>
        </p:txBody>
      </p:sp>
      <p:sp>
        <p:nvSpPr>
          <p:cNvPr id="11" name="Footer Placeholder 4"/>
          <p:cNvSpPr>
            <a:spLocks noGrp="1"/>
          </p:cNvSpPr>
          <p:nvPr>
            <p:ph type="ftr" sz="quarter" idx="11"/>
          </p:nvPr>
        </p:nvSpPr>
        <p:spPr/>
        <p:txBody>
          <a:bodyPr/>
          <a:lstStyle>
            <a:lvl1pPr algn="l" fontAlgn="base">
              <a:spcBef>
                <a:spcPct val="0"/>
              </a:spcBef>
              <a:spcAft>
                <a:spcPct val="0"/>
              </a:spcAft>
              <a:defRPr sz="1000" kern="1200" baseline="0">
                <a:solidFill>
                  <a:prstClr val="white"/>
                </a:solidFill>
                <a:latin typeface="Arial"/>
              </a:defRPr>
            </a:lvl1pPr>
          </a:lstStyle>
          <a:p>
            <a:pPr>
              <a:defRPr/>
            </a:pPr>
            <a:endParaRPr lang="en-GB" dirty="0"/>
          </a:p>
        </p:txBody>
      </p:sp>
    </p:spTree>
    <p:extLst>
      <p:ext uri="{BB962C8B-B14F-4D97-AF65-F5344CB8AC3E}">
        <p14:creationId xmlns:p14="http://schemas.microsoft.com/office/powerpoint/2010/main" val="1508315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eaLnBrk="1" latinLnBrk="0" hangingPunct="1">
              <a:defRPr/>
            </a:lvl1pPr>
            <a:lvl2pPr eaLnBrk="1" latinLnBrk="0" hangingPunct="1">
              <a:defRPr/>
            </a:lvl2pPr>
            <a:lvl3pPr eaLnBrk="1" latinLnBrk="0" hangingPunct="1">
              <a:defRPr/>
            </a:lvl3pPr>
            <a:lvl4pPr eaLnBrk="1" latinLnBrk="0" hangingPunct="1">
              <a:defRPr/>
            </a:lvl4pPr>
            <a:lvl5pPr eaLnBrk="1" latinLnBrk="0" hangingPunct="1">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Placeholder 1"/>
          <p:cNvSpPr>
            <a:spLocks noGrp="1"/>
          </p:cNvSpPr>
          <p:nvPr>
            <p:ph type="title"/>
          </p:nvPr>
        </p:nvSpPr>
        <p:spPr>
          <a:xfrm>
            <a:off x="1080000" y="237600"/>
            <a:ext cx="5364208" cy="1022400"/>
          </a:xfrm>
          <a:prstGeom prst="rect">
            <a:avLst/>
          </a:prstGeom>
        </p:spPr>
        <p:txBody>
          <a:bodyPr rtlCol="0">
            <a:noAutofit/>
          </a:bodyPr>
          <a:lstStyle>
            <a:lvl1pPr>
              <a:defRPr/>
            </a:lvl1pPr>
          </a:lstStyle>
          <a:p>
            <a:r>
              <a:rPr lang="en-US"/>
              <a:t>Click to edit Master title style</a:t>
            </a:r>
            <a:endParaRPr lang="en-US" dirty="0"/>
          </a:p>
        </p:txBody>
      </p:sp>
      <p:sp>
        <p:nvSpPr>
          <p:cNvPr id="4" name="Date Placeholder 3"/>
          <p:cNvSpPr>
            <a:spLocks noGrp="1"/>
          </p:cNvSpPr>
          <p:nvPr>
            <p:ph type="dt" sz="half" idx="10"/>
          </p:nvPr>
        </p:nvSpPr>
        <p:spPr/>
        <p:txBody>
          <a:bodyPr/>
          <a:lstStyle>
            <a:lvl1pPr algn="l" fontAlgn="base">
              <a:spcBef>
                <a:spcPct val="0"/>
              </a:spcBef>
              <a:spcAft>
                <a:spcPct val="0"/>
              </a:spcAft>
              <a:defRPr sz="1000" baseline="0">
                <a:solidFill>
                  <a:srgbClr val="727272"/>
                </a:solidFill>
                <a:latin typeface="Arial"/>
              </a:defRPr>
            </a:lvl1pPr>
          </a:lstStyle>
          <a:p>
            <a:pPr>
              <a:defRPr/>
            </a:pPr>
            <a:fld id="{E0D9F966-C7A6-4550-891D-F7C2FBC582A6}" type="datetime1">
              <a:rPr lang="en-GB" smtClean="0"/>
              <a:pPr>
                <a:defRPr/>
              </a:pPr>
              <a:t>16/03/2017</a:t>
            </a:fld>
            <a:endParaRPr lang="en-GB" dirty="0"/>
          </a:p>
        </p:txBody>
      </p:sp>
      <p:sp>
        <p:nvSpPr>
          <p:cNvPr id="5" name="Footer Placeholder 4"/>
          <p:cNvSpPr>
            <a:spLocks noGrp="1"/>
          </p:cNvSpPr>
          <p:nvPr>
            <p:ph type="ftr" sz="quarter" idx="11"/>
          </p:nvPr>
        </p:nvSpPr>
        <p:spPr/>
        <p:txBody>
          <a:bodyPr/>
          <a:lstStyle>
            <a:lvl1pPr algn="l" fontAlgn="base">
              <a:spcBef>
                <a:spcPct val="0"/>
              </a:spcBef>
              <a:spcAft>
                <a:spcPct val="0"/>
              </a:spcAft>
              <a:defRPr sz="1000" kern="1200" baseline="0">
                <a:solidFill>
                  <a:srgbClr val="727272"/>
                </a:solidFill>
                <a:latin typeface="Arial"/>
              </a:defRPr>
            </a:lvl1pPr>
          </a:lstStyle>
          <a:p>
            <a:pPr>
              <a:defRPr/>
            </a:pPr>
            <a:endParaRPr lang="en-GB" dirty="0"/>
          </a:p>
        </p:txBody>
      </p:sp>
      <p:sp>
        <p:nvSpPr>
          <p:cNvPr id="6" name="Slide Number Placeholder 5"/>
          <p:cNvSpPr>
            <a:spLocks noGrp="1"/>
          </p:cNvSpPr>
          <p:nvPr>
            <p:ph type="sldNum" sz="quarter" idx="12"/>
          </p:nvPr>
        </p:nvSpPr>
        <p:spPr/>
        <p:txBody>
          <a:bodyPr/>
          <a:lstStyle>
            <a:lvl1pPr algn="r" fontAlgn="base">
              <a:spcBef>
                <a:spcPct val="0"/>
              </a:spcBef>
              <a:spcAft>
                <a:spcPct val="0"/>
              </a:spcAft>
              <a:defRPr sz="1000" baseline="0">
                <a:solidFill>
                  <a:prstClr val="white"/>
                </a:solidFill>
                <a:latin typeface="Arial"/>
              </a:defRPr>
            </a:lvl1pPr>
          </a:lstStyle>
          <a:p>
            <a:pPr>
              <a:defRPr/>
            </a:pPr>
            <a:fld id="{38744904-9D9F-451A-80B1-B6FDC00D0096}" type="slidenum">
              <a:rPr lang="en-GB"/>
              <a:pPr>
                <a:defRPr/>
              </a:pPr>
              <a:t>‹#›</a:t>
            </a:fld>
            <a:endParaRPr lang="en-GB" dirty="0"/>
          </a:p>
        </p:txBody>
      </p:sp>
    </p:spTree>
    <p:extLst>
      <p:ext uri="{BB962C8B-B14F-4D97-AF65-F5344CB8AC3E}">
        <p14:creationId xmlns:p14="http://schemas.microsoft.com/office/powerpoint/2010/main" val="511953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chemeClr val="tx1"/>
        </a:solidFill>
        <a:effectLst/>
      </p:bgPr>
    </p:bg>
    <p:spTree>
      <p:nvGrpSpPr>
        <p:cNvPr id="1" name=""/>
        <p:cNvGrpSpPr/>
        <p:nvPr/>
      </p:nvGrpSpPr>
      <p:grpSpPr>
        <a:xfrm>
          <a:off x="0" y="0"/>
          <a:ext cx="0" cy="0"/>
          <a:chOff x="0" y="0"/>
          <a:chExt cx="0" cy="0"/>
        </a:xfrm>
      </p:grpSpPr>
      <p:pic>
        <p:nvPicPr>
          <p:cNvPr id="3" name="Imag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93088" y="5327661"/>
            <a:ext cx="950912" cy="1530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Image 7"/>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9438" y="468325"/>
            <a:ext cx="608012"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1260000" y="2928158"/>
            <a:ext cx="6624000" cy="1041311"/>
          </a:xfrm>
        </p:spPr>
        <p:txBody>
          <a:bodyPr>
            <a:spAutoFit/>
          </a:bodyPr>
          <a:lstStyle>
            <a:lvl1pPr algn="ctr">
              <a:lnSpc>
                <a:spcPts val="3700"/>
              </a:lnSpc>
              <a:defRPr sz="3700" b="0" i="0" cap="all" baseline="0">
                <a:solidFill>
                  <a:schemeClr val="bg1"/>
                </a:solidFill>
              </a:defRPr>
            </a:lvl1pPr>
          </a:lstStyle>
          <a:p>
            <a:r>
              <a:rPr lang="en-US"/>
              <a:t>Click to edit Master title style</a:t>
            </a:r>
            <a:endParaRPr lang="en-US" dirty="0"/>
          </a:p>
        </p:txBody>
      </p:sp>
      <p:sp>
        <p:nvSpPr>
          <p:cNvPr id="5" name="Date Placeholder 3"/>
          <p:cNvSpPr>
            <a:spLocks noGrp="1"/>
          </p:cNvSpPr>
          <p:nvPr>
            <p:ph type="dt" sz="half" idx="10"/>
          </p:nvPr>
        </p:nvSpPr>
        <p:spPr/>
        <p:txBody>
          <a:bodyPr/>
          <a:lstStyle>
            <a:lvl1pPr algn="l" fontAlgn="base">
              <a:spcBef>
                <a:spcPct val="0"/>
              </a:spcBef>
              <a:spcAft>
                <a:spcPct val="0"/>
              </a:spcAft>
              <a:defRPr sz="1000" baseline="0">
                <a:solidFill>
                  <a:prstClr val="white"/>
                </a:solidFill>
                <a:latin typeface="Arial"/>
              </a:defRPr>
            </a:lvl1pPr>
          </a:lstStyle>
          <a:p>
            <a:pPr>
              <a:defRPr/>
            </a:pPr>
            <a:fld id="{E75F0042-53E1-4B9C-A22E-E6B4CB3A2E2E}" type="datetime1">
              <a:rPr lang="en-GB" smtClean="0"/>
              <a:pPr>
                <a:defRPr/>
              </a:pPr>
              <a:t>16/03/2017</a:t>
            </a:fld>
            <a:endParaRPr lang="en-GB" dirty="0"/>
          </a:p>
        </p:txBody>
      </p:sp>
      <p:sp>
        <p:nvSpPr>
          <p:cNvPr id="6" name="Footer Placeholder 4"/>
          <p:cNvSpPr>
            <a:spLocks noGrp="1"/>
          </p:cNvSpPr>
          <p:nvPr>
            <p:ph type="ftr" sz="quarter" idx="11"/>
          </p:nvPr>
        </p:nvSpPr>
        <p:spPr/>
        <p:txBody>
          <a:bodyPr/>
          <a:lstStyle>
            <a:lvl1pPr algn="l" fontAlgn="base">
              <a:spcBef>
                <a:spcPct val="0"/>
              </a:spcBef>
              <a:spcAft>
                <a:spcPct val="0"/>
              </a:spcAft>
              <a:defRPr sz="1000" kern="1200" baseline="0">
                <a:solidFill>
                  <a:prstClr val="white"/>
                </a:solidFill>
                <a:latin typeface="Arial"/>
              </a:defRPr>
            </a:lvl1pPr>
          </a:lstStyle>
          <a:p>
            <a:pPr>
              <a:defRPr/>
            </a:pPr>
            <a:endParaRPr lang="en-GB" dirty="0"/>
          </a:p>
        </p:txBody>
      </p:sp>
      <p:sp>
        <p:nvSpPr>
          <p:cNvPr id="7" name="Slide Number Placeholder 5"/>
          <p:cNvSpPr>
            <a:spLocks noGrp="1"/>
          </p:cNvSpPr>
          <p:nvPr>
            <p:ph type="sldNum" sz="quarter" idx="12"/>
          </p:nvPr>
        </p:nvSpPr>
        <p:spPr/>
        <p:txBody>
          <a:bodyPr/>
          <a:lstStyle>
            <a:lvl1pPr algn="r" fontAlgn="base">
              <a:spcBef>
                <a:spcPct val="0"/>
              </a:spcBef>
              <a:spcAft>
                <a:spcPct val="0"/>
              </a:spcAft>
              <a:defRPr sz="1000" baseline="0">
                <a:solidFill>
                  <a:srgbClr val="006299"/>
                </a:solidFill>
                <a:latin typeface="Arial"/>
              </a:defRPr>
            </a:lvl1pPr>
          </a:lstStyle>
          <a:p>
            <a:pPr>
              <a:defRPr/>
            </a:pPr>
            <a:fld id="{AE8EF06C-F86A-4F4A-8663-3A4406FFCA00}" type="slidenum">
              <a:rPr lang="en-GB"/>
              <a:pPr>
                <a:defRPr/>
              </a:pPr>
              <a:t>‹#›</a:t>
            </a:fld>
            <a:endParaRPr lang="en-GB" dirty="0"/>
          </a:p>
        </p:txBody>
      </p:sp>
    </p:spTree>
    <p:extLst>
      <p:ext uri="{BB962C8B-B14F-4D97-AF65-F5344CB8AC3E}">
        <p14:creationId xmlns:p14="http://schemas.microsoft.com/office/powerpoint/2010/main" val="40325092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emf"/><Relationship Id="rId5" Type="http://schemas.openxmlformats.org/officeDocument/2006/relationships/image" Target="../media/image2.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146" name="Image 8"/>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8193088" y="5327661"/>
            <a:ext cx="950912" cy="1530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Rectangle 20"/>
          <p:cNvSpPr>
            <a:spLocks noChangeArrowheads="1"/>
          </p:cNvSpPr>
          <p:nvPr/>
        </p:nvSpPr>
        <p:spPr bwMode="auto">
          <a:xfrm>
            <a:off x="503243" y="1306513"/>
            <a:ext cx="8154987" cy="0"/>
          </a:xfrm>
          <a:prstGeom prst="rect">
            <a:avLst/>
          </a:prstGeom>
          <a:noFill/>
          <a:ln w="6350" algn="ctr">
            <a:solidFill>
              <a:srgbClr val="727272"/>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defRPr/>
            </a:pPr>
            <a:endParaRPr lang="fr-FR" altLang="en-US" sz="2000">
              <a:solidFill>
                <a:srgbClr val="727272"/>
              </a:solidFill>
              <a:latin typeface="Helvetica 65 Medium" pitchFamily="34" charset="0"/>
            </a:endParaRPr>
          </a:p>
        </p:txBody>
      </p:sp>
      <p:pic>
        <p:nvPicPr>
          <p:cNvPr id="6148" name="Image 7"/>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00064" y="287350"/>
            <a:ext cx="458787"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Text Placeholder 12"/>
          <p:cNvSpPr>
            <a:spLocks noGrp="1"/>
          </p:cNvSpPr>
          <p:nvPr>
            <p:ph type="body" idx="1"/>
          </p:nvPr>
        </p:nvSpPr>
        <p:spPr bwMode="auto">
          <a:xfrm>
            <a:off x="468331" y="1601789"/>
            <a:ext cx="8218487"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150" name="Title Placeholder 1"/>
          <p:cNvSpPr>
            <a:spLocks noGrp="1"/>
          </p:cNvSpPr>
          <p:nvPr>
            <p:ph type="title"/>
          </p:nvPr>
        </p:nvSpPr>
        <p:spPr bwMode="auto">
          <a:xfrm>
            <a:off x="1079518" y="238137"/>
            <a:ext cx="5364163" cy="1022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Slide title</a:t>
            </a:r>
            <a:br>
              <a:rPr lang="en-US" altLang="en-US"/>
            </a:br>
            <a:r>
              <a:rPr lang="en-US" altLang="en-US"/>
              <a:t>Slide title can be two lines</a:t>
            </a:r>
          </a:p>
        </p:txBody>
      </p:sp>
      <p:sp>
        <p:nvSpPr>
          <p:cNvPr id="26" name="Date Placeholder 3"/>
          <p:cNvSpPr>
            <a:spLocks noGrp="1"/>
          </p:cNvSpPr>
          <p:nvPr>
            <p:ph type="dt" sz="half" idx="2"/>
          </p:nvPr>
        </p:nvSpPr>
        <p:spPr>
          <a:xfrm>
            <a:off x="403240" y="6411913"/>
            <a:ext cx="900113" cy="244475"/>
          </a:xfrm>
          <a:prstGeom prst="rect">
            <a:avLst/>
          </a:prstGeom>
        </p:spPr>
        <p:txBody>
          <a:bodyPr vert="horz" lIns="91440" tIns="45720" rIns="91440" bIns="45720" rtlCol="0" anchor="t" anchorCtr="0"/>
          <a:lstStyle>
            <a:lvl1pPr algn="l" fontAlgn="auto">
              <a:spcBef>
                <a:spcPts val="0"/>
              </a:spcBef>
              <a:spcAft>
                <a:spcPts val="0"/>
              </a:spcAft>
              <a:defRPr sz="1000" baseline="0">
                <a:solidFill>
                  <a:srgbClr val="727272"/>
                </a:solidFill>
                <a:latin typeface="Arial"/>
              </a:defRPr>
            </a:lvl1pPr>
          </a:lstStyle>
          <a:p>
            <a:pPr>
              <a:defRPr/>
            </a:pPr>
            <a:fld id="{DFB2DFC5-1834-4895-A974-B02B995740EC}" type="datetime1">
              <a:rPr lang="en-GB" smtClean="0">
                <a:cs typeface="Arial" charset="0"/>
              </a:rPr>
              <a:pPr>
                <a:defRPr/>
              </a:pPr>
              <a:t>16/03/2017</a:t>
            </a:fld>
            <a:endParaRPr lang="en-GB" dirty="0">
              <a:cs typeface="Arial" charset="0"/>
            </a:endParaRPr>
          </a:p>
        </p:txBody>
      </p:sp>
      <p:sp>
        <p:nvSpPr>
          <p:cNvPr id="27" name="Footer Placeholder 4"/>
          <p:cNvSpPr>
            <a:spLocks noGrp="1"/>
          </p:cNvSpPr>
          <p:nvPr>
            <p:ph type="ftr" sz="quarter" idx="3"/>
          </p:nvPr>
        </p:nvSpPr>
        <p:spPr>
          <a:xfrm>
            <a:off x="1368425" y="6411913"/>
            <a:ext cx="4679950" cy="244475"/>
          </a:xfrm>
          <a:prstGeom prst="rect">
            <a:avLst/>
          </a:prstGeom>
        </p:spPr>
        <p:txBody>
          <a:bodyPr vert="horz" lIns="91440" tIns="45720" rIns="91440" bIns="45720" rtlCol="0" anchor="t" anchorCtr="0"/>
          <a:lstStyle>
            <a:lvl1pPr algn="l" fontAlgn="auto">
              <a:spcBef>
                <a:spcPts val="0"/>
              </a:spcBef>
              <a:spcAft>
                <a:spcPts val="0"/>
              </a:spcAft>
              <a:defRPr sz="1000" kern="1200" baseline="0">
                <a:solidFill>
                  <a:srgbClr val="727272"/>
                </a:solidFill>
                <a:latin typeface="Arial"/>
              </a:defRPr>
            </a:lvl1pPr>
          </a:lstStyle>
          <a:p>
            <a:pPr>
              <a:defRPr/>
            </a:pPr>
            <a:endParaRPr lang="en-GB" dirty="0">
              <a:cs typeface="Arial" charset="0"/>
            </a:endParaRPr>
          </a:p>
        </p:txBody>
      </p:sp>
      <p:sp>
        <p:nvSpPr>
          <p:cNvPr id="41" name="Slide Number Placeholder 5"/>
          <p:cNvSpPr>
            <a:spLocks noGrp="1"/>
          </p:cNvSpPr>
          <p:nvPr>
            <p:ph type="sldNum" sz="quarter" idx="4"/>
          </p:nvPr>
        </p:nvSpPr>
        <p:spPr>
          <a:xfrm>
            <a:off x="8640763" y="6411913"/>
            <a:ext cx="341312" cy="244475"/>
          </a:xfrm>
          <a:prstGeom prst="rect">
            <a:avLst/>
          </a:prstGeom>
        </p:spPr>
        <p:txBody>
          <a:bodyPr vert="horz" wrap="none" lIns="91440" tIns="45720" rIns="91440" bIns="45720" rtlCol="0" anchor="t" anchorCtr="0"/>
          <a:lstStyle>
            <a:lvl1pPr algn="r" fontAlgn="auto">
              <a:spcBef>
                <a:spcPts val="0"/>
              </a:spcBef>
              <a:spcAft>
                <a:spcPts val="0"/>
              </a:spcAft>
              <a:defRPr sz="1000" baseline="0">
                <a:solidFill>
                  <a:prstClr val="white"/>
                </a:solidFill>
                <a:latin typeface="Arial"/>
              </a:defRPr>
            </a:lvl1pPr>
          </a:lstStyle>
          <a:p>
            <a:pPr>
              <a:defRPr/>
            </a:pPr>
            <a:fld id="{3D8BB5A4-3C62-4F78-ABD8-A80C2D92249F}" type="slidenum">
              <a:rPr lang="en-GB">
                <a:cs typeface="Arial" charset="0"/>
              </a:rPr>
              <a:pPr>
                <a:defRPr/>
              </a:pPr>
              <a:t>‹#›</a:t>
            </a:fld>
            <a:endParaRPr lang="en-GB" dirty="0">
              <a:cs typeface="Arial" charset="0"/>
            </a:endParaRPr>
          </a:p>
        </p:txBody>
      </p:sp>
    </p:spTree>
    <p:extLst>
      <p:ext uri="{BB962C8B-B14F-4D97-AF65-F5344CB8AC3E}">
        <p14:creationId xmlns:p14="http://schemas.microsoft.com/office/powerpoint/2010/main" val="3923874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hdr="0" ftr="0" dt="0"/>
  <p:txStyles>
    <p:titleStyle>
      <a:lvl1pPr algn="l" rtl="0" eaLnBrk="0" fontAlgn="base" hangingPunct="0">
        <a:spcBef>
          <a:spcPct val="0"/>
        </a:spcBef>
        <a:spcAft>
          <a:spcPct val="0"/>
        </a:spcAft>
        <a:defRPr sz="3200" kern="1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Arial" charset="0"/>
        </a:defRPr>
      </a:lvl2pPr>
      <a:lvl3pPr algn="l" rtl="0" eaLnBrk="0" fontAlgn="base" hangingPunct="0">
        <a:spcBef>
          <a:spcPct val="0"/>
        </a:spcBef>
        <a:spcAft>
          <a:spcPct val="0"/>
        </a:spcAft>
        <a:defRPr sz="3200">
          <a:solidFill>
            <a:schemeClr val="tx1"/>
          </a:solidFill>
          <a:latin typeface="Arial" charset="0"/>
        </a:defRPr>
      </a:lvl3pPr>
      <a:lvl4pPr algn="l" rtl="0" eaLnBrk="0" fontAlgn="base" hangingPunct="0">
        <a:spcBef>
          <a:spcPct val="0"/>
        </a:spcBef>
        <a:spcAft>
          <a:spcPct val="0"/>
        </a:spcAft>
        <a:defRPr sz="3200">
          <a:solidFill>
            <a:schemeClr val="tx1"/>
          </a:solidFill>
          <a:latin typeface="Arial" charset="0"/>
        </a:defRPr>
      </a:lvl4pPr>
      <a:lvl5pPr algn="l" rtl="0" eaLnBrk="0" fontAlgn="base" hangingPunct="0">
        <a:spcBef>
          <a:spcPct val="0"/>
        </a:spcBef>
        <a:spcAft>
          <a:spcPct val="0"/>
        </a:spcAft>
        <a:defRPr sz="3200">
          <a:solidFill>
            <a:schemeClr val="tx1"/>
          </a:solidFill>
          <a:latin typeface="Arial" charset="0"/>
        </a:defRPr>
      </a:lvl5pPr>
      <a:lvl6pPr marL="457200" algn="l" rtl="0" fontAlgn="base">
        <a:spcBef>
          <a:spcPct val="0"/>
        </a:spcBef>
        <a:spcAft>
          <a:spcPct val="0"/>
        </a:spcAft>
        <a:defRPr sz="3200">
          <a:solidFill>
            <a:schemeClr val="tx1"/>
          </a:solidFill>
          <a:latin typeface="Arial" charset="0"/>
        </a:defRPr>
      </a:lvl6pPr>
      <a:lvl7pPr marL="914400" algn="l" rtl="0" fontAlgn="base">
        <a:spcBef>
          <a:spcPct val="0"/>
        </a:spcBef>
        <a:spcAft>
          <a:spcPct val="0"/>
        </a:spcAft>
        <a:defRPr sz="3200">
          <a:solidFill>
            <a:schemeClr val="tx1"/>
          </a:solidFill>
          <a:latin typeface="Arial" charset="0"/>
        </a:defRPr>
      </a:lvl7pPr>
      <a:lvl8pPr marL="1371600" algn="l" rtl="0" fontAlgn="base">
        <a:spcBef>
          <a:spcPct val="0"/>
        </a:spcBef>
        <a:spcAft>
          <a:spcPct val="0"/>
        </a:spcAft>
        <a:defRPr sz="3200">
          <a:solidFill>
            <a:schemeClr val="tx1"/>
          </a:solidFill>
          <a:latin typeface="Arial" charset="0"/>
        </a:defRPr>
      </a:lvl8pPr>
      <a:lvl9pPr marL="1828800" algn="l" rtl="0" fontAlgn="base">
        <a:spcBef>
          <a:spcPct val="0"/>
        </a:spcBef>
        <a:spcAft>
          <a:spcPct val="0"/>
        </a:spcAft>
        <a:defRPr sz="3200">
          <a:solidFill>
            <a:schemeClr val="tx1"/>
          </a:solidFill>
          <a:latin typeface="Arial" charset="0"/>
        </a:defRPr>
      </a:lvl9pPr>
    </p:titleStyle>
    <p:bodyStyle>
      <a:lvl1pPr marL="341313" indent="-341313" algn="l" rtl="0" eaLnBrk="0" fontAlgn="base" hangingPunct="0">
        <a:spcBef>
          <a:spcPts val="763"/>
        </a:spcBef>
        <a:spcAft>
          <a:spcPct val="0"/>
        </a:spcAft>
        <a:buClr>
          <a:schemeClr val="tx1"/>
        </a:buClr>
        <a:buFont typeface="Arial" charset="0"/>
        <a:buChar char="•"/>
        <a:defRPr sz="3200" kern="1200">
          <a:solidFill>
            <a:schemeClr val="tx1"/>
          </a:solidFill>
          <a:latin typeface="+mn-lt"/>
          <a:ea typeface="+mn-ea"/>
          <a:cs typeface="+mn-cs"/>
        </a:defRPr>
      </a:lvl1pPr>
      <a:lvl2pPr marL="741363" indent="-284163" algn="l" rtl="0" eaLnBrk="0" fontAlgn="base" hangingPunct="0">
        <a:spcBef>
          <a:spcPts val="675"/>
        </a:spcBef>
        <a:spcAft>
          <a:spcPct val="0"/>
        </a:spcAft>
        <a:buClr>
          <a:schemeClr val="tx1"/>
        </a:buClr>
        <a:buFont typeface="Arial" charset="0"/>
        <a:buChar char="–"/>
        <a:defRPr sz="2800" kern="1200">
          <a:solidFill>
            <a:schemeClr val="tx1"/>
          </a:solidFill>
          <a:latin typeface="+mn-lt"/>
          <a:ea typeface="+mn-ea"/>
          <a:cs typeface="+mn-cs"/>
        </a:defRPr>
      </a:lvl2pPr>
      <a:lvl3pPr marL="1144588" indent="-230188" algn="l" rtl="0" eaLnBrk="0" fontAlgn="base" hangingPunct="0">
        <a:spcBef>
          <a:spcPts val="575"/>
        </a:spcBef>
        <a:spcAft>
          <a:spcPct val="0"/>
        </a:spcAft>
        <a:buClr>
          <a:schemeClr val="tx1"/>
        </a:buClr>
        <a:buFont typeface="Arial" charset="0"/>
        <a:buChar char="•"/>
        <a:defRPr sz="2400" kern="1200">
          <a:solidFill>
            <a:schemeClr val="tx1"/>
          </a:solidFill>
          <a:latin typeface="+mn-lt"/>
          <a:ea typeface="+mn-ea"/>
          <a:cs typeface="+mn-cs"/>
        </a:defRPr>
      </a:lvl3pPr>
      <a:lvl4pPr marL="1601788" indent="-230188" algn="l" rtl="0" eaLnBrk="0" fontAlgn="base" hangingPunct="0">
        <a:spcBef>
          <a:spcPts val="475"/>
        </a:spcBef>
        <a:spcAft>
          <a:spcPct val="0"/>
        </a:spcAft>
        <a:buClr>
          <a:schemeClr val="tx1"/>
        </a:buClr>
        <a:buFont typeface="Arial" charset="0"/>
        <a:buChar char="–"/>
        <a:defRPr sz="2000" kern="1200">
          <a:solidFill>
            <a:schemeClr val="tx1"/>
          </a:solidFill>
          <a:latin typeface="+mn-lt"/>
          <a:ea typeface="+mn-ea"/>
          <a:cs typeface="+mn-cs"/>
        </a:defRPr>
      </a:lvl4pPr>
      <a:lvl5pPr marL="2058988" indent="-230188" algn="l" rtl="0" eaLnBrk="0" fontAlgn="base" hangingPunct="0">
        <a:spcBef>
          <a:spcPts val="475"/>
        </a:spcBef>
        <a:spcAft>
          <a:spcPct val="0"/>
        </a:spcAft>
        <a:buClr>
          <a:schemeClr val="tx1"/>
        </a:buClr>
        <a:buFont typeface="Arial" charset="0"/>
        <a:buChar char="»"/>
        <a:defRPr sz="2000" kern="1200">
          <a:solidFill>
            <a:schemeClr val="tx1"/>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jl:30366217.1480000%2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3352660"/>
            <a:ext cx="6624000" cy="981102"/>
          </a:xfrm>
        </p:spPr>
        <p:txBody>
          <a:bodyPr/>
          <a:lstStyle/>
          <a:p>
            <a:r>
              <a:rPr lang="ru-RU" sz="1800" dirty="0"/>
              <a:t>Совершенствование налогового администрирования нерезидентов</a:t>
            </a:r>
          </a:p>
        </p:txBody>
      </p:sp>
      <p:sp>
        <p:nvSpPr>
          <p:cNvPr id="4" name="Заголовок 1"/>
          <p:cNvSpPr txBox="1">
            <a:spLocks/>
          </p:cNvSpPr>
          <p:nvPr/>
        </p:nvSpPr>
        <p:spPr bwMode="auto">
          <a:xfrm>
            <a:off x="1187624" y="2276871"/>
            <a:ext cx="6624000" cy="1041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lgn="ctr" rtl="0" eaLnBrk="0" fontAlgn="base" hangingPunct="0">
              <a:lnSpc>
                <a:spcPts val="3700"/>
              </a:lnSpc>
              <a:spcBef>
                <a:spcPct val="0"/>
              </a:spcBef>
              <a:spcAft>
                <a:spcPct val="0"/>
              </a:spcAft>
              <a:defRPr sz="3700" b="0" i="0" kern="1200" cap="all" baseline="0">
                <a:solidFill>
                  <a:schemeClr val="bg1"/>
                </a:solidFill>
                <a:latin typeface="+mj-lt"/>
                <a:ea typeface="+mj-ea"/>
                <a:cs typeface="+mj-cs"/>
              </a:defRPr>
            </a:lvl1pPr>
            <a:lvl2pPr algn="l" rtl="0" eaLnBrk="0" fontAlgn="base" hangingPunct="0">
              <a:spcBef>
                <a:spcPct val="0"/>
              </a:spcBef>
              <a:spcAft>
                <a:spcPct val="0"/>
              </a:spcAft>
              <a:defRPr sz="3200">
                <a:solidFill>
                  <a:schemeClr val="tx1"/>
                </a:solidFill>
                <a:latin typeface="Arial" charset="0"/>
              </a:defRPr>
            </a:lvl2pPr>
            <a:lvl3pPr algn="l" rtl="0" eaLnBrk="0" fontAlgn="base" hangingPunct="0">
              <a:spcBef>
                <a:spcPct val="0"/>
              </a:spcBef>
              <a:spcAft>
                <a:spcPct val="0"/>
              </a:spcAft>
              <a:defRPr sz="3200">
                <a:solidFill>
                  <a:schemeClr val="tx1"/>
                </a:solidFill>
                <a:latin typeface="Arial" charset="0"/>
              </a:defRPr>
            </a:lvl3pPr>
            <a:lvl4pPr algn="l" rtl="0" eaLnBrk="0" fontAlgn="base" hangingPunct="0">
              <a:spcBef>
                <a:spcPct val="0"/>
              </a:spcBef>
              <a:spcAft>
                <a:spcPct val="0"/>
              </a:spcAft>
              <a:defRPr sz="3200">
                <a:solidFill>
                  <a:schemeClr val="tx1"/>
                </a:solidFill>
                <a:latin typeface="Arial" charset="0"/>
              </a:defRPr>
            </a:lvl4pPr>
            <a:lvl5pPr algn="l" rtl="0" eaLnBrk="0" fontAlgn="base" hangingPunct="0">
              <a:spcBef>
                <a:spcPct val="0"/>
              </a:spcBef>
              <a:spcAft>
                <a:spcPct val="0"/>
              </a:spcAft>
              <a:defRPr sz="3200">
                <a:solidFill>
                  <a:schemeClr val="tx1"/>
                </a:solidFill>
                <a:latin typeface="Arial" charset="0"/>
              </a:defRPr>
            </a:lvl5pPr>
            <a:lvl6pPr marL="457200" algn="l" rtl="0" fontAlgn="base">
              <a:spcBef>
                <a:spcPct val="0"/>
              </a:spcBef>
              <a:spcAft>
                <a:spcPct val="0"/>
              </a:spcAft>
              <a:defRPr sz="3200">
                <a:solidFill>
                  <a:schemeClr val="tx1"/>
                </a:solidFill>
                <a:latin typeface="Arial" charset="0"/>
              </a:defRPr>
            </a:lvl6pPr>
            <a:lvl7pPr marL="914400" algn="l" rtl="0" fontAlgn="base">
              <a:spcBef>
                <a:spcPct val="0"/>
              </a:spcBef>
              <a:spcAft>
                <a:spcPct val="0"/>
              </a:spcAft>
              <a:defRPr sz="3200">
                <a:solidFill>
                  <a:schemeClr val="tx1"/>
                </a:solidFill>
                <a:latin typeface="Arial" charset="0"/>
              </a:defRPr>
            </a:lvl7pPr>
            <a:lvl8pPr marL="1371600" algn="l" rtl="0" fontAlgn="base">
              <a:spcBef>
                <a:spcPct val="0"/>
              </a:spcBef>
              <a:spcAft>
                <a:spcPct val="0"/>
              </a:spcAft>
              <a:defRPr sz="3200">
                <a:solidFill>
                  <a:schemeClr val="tx1"/>
                </a:solidFill>
                <a:latin typeface="Arial" charset="0"/>
              </a:defRPr>
            </a:lvl8pPr>
            <a:lvl9pPr marL="1828800" algn="l" rtl="0" fontAlgn="base">
              <a:spcBef>
                <a:spcPct val="0"/>
              </a:spcBef>
              <a:spcAft>
                <a:spcPct val="0"/>
              </a:spcAft>
              <a:defRPr sz="3200">
                <a:solidFill>
                  <a:schemeClr val="tx1"/>
                </a:solidFill>
                <a:latin typeface="Arial" charset="0"/>
              </a:defRPr>
            </a:lvl9pPr>
          </a:lstStyle>
          <a:p>
            <a:r>
              <a:rPr lang="ru-RU" sz="4000" dirty="0" smtClean="0"/>
              <a:t>Международное налогообложение</a:t>
            </a:r>
            <a:endParaRPr lang="ru-RU" sz="4000" dirty="0"/>
          </a:p>
        </p:txBody>
      </p:sp>
    </p:spTree>
    <p:extLst>
      <p:ext uri="{BB962C8B-B14F-4D97-AF65-F5344CB8AC3E}">
        <p14:creationId xmlns:p14="http://schemas.microsoft.com/office/powerpoint/2010/main" val="26277491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ый прямоугольник 4"/>
          <p:cNvSpPr/>
          <p:nvPr/>
        </p:nvSpPr>
        <p:spPr>
          <a:xfrm>
            <a:off x="251520" y="5085184"/>
            <a:ext cx="8568952" cy="122413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
        <p:nvSpPr>
          <p:cNvPr id="2" name="Объект 1"/>
          <p:cNvSpPr>
            <a:spLocks noGrp="1"/>
          </p:cNvSpPr>
          <p:nvPr>
            <p:ph idx="1"/>
          </p:nvPr>
        </p:nvSpPr>
        <p:spPr/>
        <p:txBody>
          <a:bodyPr/>
          <a:lstStyle/>
          <a:p>
            <a:pPr marL="0" indent="449263" algn="just">
              <a:buNone/>
            </a:pPr>
            <a:r>
              <a:rPr lang="ru-RU" sz="1800" b="1" dirty="0" smtClean="0">
                <a:solidFill>
                  <a:schemeClr val="bg2">
                    <a:lumMod val="10000"/>
                  </a:schemeClr>
                </a:solidFill>
              </a:rPr>
              <a:t>Действующий </a:t>
            </a:r>
            <a:r>
              <a:rPr lang="ru-RU" sz="1800" b="1" dirty="0">
                <a:solidFill>
                  <a:schemeClr val="bg2">
                    <a:lumMod val="10000"/>
                  </a:schemeClr>
                </a:solidFill>
              </a:rPr>
              <a:t>порядок:</a:t>
            </a:r>
          </a:p>
          <a:p>
            <a:pPr marL="0" indent="449263" algn="just">
              <a:buNone/>
            </a:pPr>
            <a:r>
              <a:rPr lang="ru-RU" sz="1800" dirty="0">
                <a:solidFill>
                  <a:schemeClr val="bg2">
                    <a:lumMod val="10000"/>
                  </a:schemeClr>
                </a:solidFill>
              </a:rPr>
              <a:t>Нерезидент вправе разместить на условном банковском вкладе подоходный налог, удержанный у источника выплаты налоговым агентом с доходов, полученных от выполнения работ, оказания услуг и не приводящих образованию постоянного учреждения на территории РК. Условный банковский вклад открывается в национальной или иностранной валюте. Банк предоставляет в налоговый орган информацию об открытии такого вклада.</a:t>
            </a:r>
          </a:p>
          <a:p>
            <a:pPr marL="0" indent="449263" algn="just">
              <a:buNone/>
            </a:pPr>
            <a:r>
              <a:rPr lang="ru-RU" sz="1800" b="1" dirty="0" smtClean="0">
                <a:solidFill>
                  <a:schemeClr val="bg2">
                    <a:lumMod val="10000"/>
                  </a:schemeClr>
                </a:solidFill>
              </a:rPr>
              <a:t>На </a:t>
            </a:r>
            <a:r>
              <a:rPr lang="ru-RU" sz="1800" b="1" dirty="0">
                <a:solidFill>
                  <a:schemeClr val="bg2">
                    <a:lumMod val="10000"/>
                  </a:schemeClr>
                </a:solidFill>
              </a:rPr>
              <a:t>практике:</a:t>
            </a:r>
          </a:p>
          <a:p>
            <a:pPr marL="0" indent="449263" algn="just">
              <a:buNone/>
            </a:pPr>
            <a:r>
              <a:rPr lang="ru-RU" sz="1800" dirty="0">
                <a:solidFill>
                  <a:schemeClr val="bg2">
                    <a:lumMod val="10000"/>
                  </a:schemeClr>
                </a:solidFill>
              </a:rPr>
              <a:t>С 2014 г. по настоящее время нерезидентами не открывались условные </a:t>
            </a:r>
            <a:r>
              <a:rPr lang="ru-RU" sz="1800" dirty="0" smtClean="0">
                <a:solidFill>
                  <a:schemeClr val="bg2">
                    <a:lumMod val="10000"/>
                  </a:schemeClr>
                </a:solidFill>
              </a:rPr>
              <a:t>банковские </a:t>
            </a:r>
            <a:r>
              <a:rPr lang="ru-RU" sz="1800" dirty="0">
                <a:solidFill>
                  <a:schemeClr val="bg2">
                    <a:lumMod val="10000"/>
                  </a:schemeClr>
                </a:solidFill>
              </a:rPr>
              <a:t>вклады в </a:t>
            </a:r>
            <a:r>
              <a:rPr lang="ru-RU" sz="1800" dirty="0" smtClean="0">
                <a:solidFill>
                  <a:schemeClr val="bg2">
                    <a:lumMod val="10000"/>
                  </a:schemeClr>
                </a:solidFill>
              </a:rPr>
              <a:t>РК (2012г.- нет; 2013г</a:t>
            </a:r>
            <a:r>
              <a:rPr lang="ru-RU" sz="1800" dirty="0">
                <a:solidFill>
                  <a:schemeClr val="bg2">
                    <a:lumMod val="10000"/>
                  </a:schemeClr>
                </a:solidFill>
              </a:rPr>
              <a:t>.- зарегистрирован </a:t>
            </a:r>
            <a:r>
              <a:rPr lang="ru-RU" sz="1800" dirty="0" smtClean="0">
                <a:solidFill>
                  <a:schemeClr val="bg2">
                    <a:lumMod val="10000"/>
                  </a:schemeClr>
                </a:solidFill>
              </a:rPr>
              <a:t>1 )</a:t>
            </a:r>
          </a:p>
          <a:p>
            <a:pPr marL="177800" indent="273050" algn="just">
              <a:buFont typeface="Wingdings" pitchFamily="2" charset="2"/>
              <a:buChar char="ü"/>
            </a:pPr>
            <a:r>
              <a:rPr lang="ru-RU" sz="1800" b="1" u="sng" dirty="0" smtClean="0">
                <a:solidFill>
                  <a:schemeClr val="bg2">
                    <a:lumMod val="10000"/>
                  </a:schemeClr>
                </a:solidFill>
              </a:rPr>
              <a:t>Предлагается:</a:t>
            </a:r>
          </a:p>
          <a:p>
            <a:pPr marL="0" indent="449263" algn="just">
              <a:buNone/>
            </a:pPr>
            <a:r>
              <a:rPr lang="ru-RU" sz="1800" dirty="0" smtClean="0">
                <a:solidFill>
                  <a:schemeClr val="bg2">
                    <a:lumMod val="10000"/>
                  </a:schemeClr>
                </a:solidFill>
              </a:rPr>
              <a:t> Исключить механизм </a:t>
            </a:r>
            <a:r>
              <a:rPr lang="ru-RU" sz="1800" dirty="0">
                <a:solidFill>
                  <a:schemeClr val="bg2">
                    <a:lumMod val="10000"/>
                  </a:schemeClr>
                </a:solidFill>
              </a:rPr>
              <a:t>размещения подоходного налога на  условном банковском </a:t>
            </a:r>
            <a:r>
              <a:rPr lang="ru-RU" sz="1800" dirty="0" smtClean="0">
                <a:solidFill>
                  <a:schemeClr val="bg2">
                    <a:lumMod val="10000"/>
                  </a:schemeClr>
                </a:solidFill>
              </a:rPr>
              <a:t>вкладе.</a:t>
            </a:r>
            <a:endParaRPr lang="ru-RU" sz="1800" dirty="0">
              <a:solidFill>
                <a:schemeClr val="bg2">
                  <a:lumMod val="10000"/>
                </a:schemeClr>
              </a:solidFill>
            </a:endParaRPr>
          </a:p>
          <a:p>
            <a:pPr marL="0" indent="0" algn="just">
              <a:buNone/>
            </a:pPr>
            <a:endParaRPr lang="ru-RU" sz="1800" dirty="0"/>
          </a:p>
        </p:txBody>
      </p:sp>
      <p:sp>
        <p:nvSpPr>
          <p:cNvPr id="3" name="Заголовок 2"/>
          <p:cNvSpPr>
            <a:spLocks noGrp="1"/>
          </p:cNvSpPr>
          <p:nvPr>
            <p:ph type="title"/>
          </p:nvPr>
        </p:nvSpPr>
        <p:spPr>
          <a:xfrm>
            <a:off x="1080000" y="237600"/>
            <a:ext cx="7740472" cy="1022400"/>
          </a:xfrm>
        </p:spPr>
        <p:txBody>
          <a:bodyPr/>
          <a:lstStyle/>
          <a:p>
            <a:r>
              <a:rPr lang="ru-RU" sz="1800" b="1" i="1" dirty="0" smtClean="0">
                <a:solidFill>
                  <a:schemeClr val="bg2">
                    <a:lumMod val="10000"/>
                  </a:schemeClr>
                </a:solidFill>
              </a:rPr>
              <a:t>Механизм </a:t>
            </a:r>
            <a:r>
              <a:rPr lang="ru-RU" sz="1800" b="1" i="1" dirty="0">
                <a:solidFill>
                  <a:schemeClr val="bg2">
                    <a:lumMod val="10000"/>
                  </a:schemeClr>
                </a:solidFill>
              </a:rPr>
              <a:t>размещения подоходного налога на  условном банковском вкладе</a:t>
            </a:r>
          </a:p>
        </p:txBody>
      </p:sp>
      <p:sp>
        <p:nvSpPr>
          <p:cNvPr id="4" name="Номер слайда 3"/>
          <p:cNvSpPr>
            <a:spLocks noGrp="1"/>
          </p:cNvSpPr>
          <p:nvPr>
            <p:ph type="sldNum" sz="quarter" idx="12"/>
          </p:nvPr>
        </p:nvSpPr>
        <p:spPr/>
        <p:txBody>
          <a:bodyPr/>
          <a:lstStyle/>
          <a:p>
            <a:pPr>
              <a:defRPr/>
            </a:pPr>
            <a:r>
              <a:rPr lang="ru-RU" dirty="0" smtClean="0"/>
              <a:t>9</a:t>
            </a:r>
            <a:endParaRPr lang="en-GB" dirty="0"/>
          </a:p>
        </p:txBody>
      </p:sp>
    </p:spTree>
    <p:extLst>
      <p:ext uri="{BB962C8B-B14F-4D97-AF65-F5344CB8AC3E}">
        <p14:creationId xmlns:p14="http://schemas.microsoft.com/office/powerpoint/2010/main" val="2268854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ый прямоугольник 4"/>
          <p:cNvSpPr/>
          <p:nvPr/>
        </p:nvSpPr>
        <p:spPr>
          <a:xfrm>
            <a:off x="251520" y="4797152"/>
            <a:ext cx="8568952" cy="165618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
        <p:nvSpPr>
          <p:cNvPr id="2" name="Объект 1"/>
          <p:cNvSpPr>
            <a:spLocks noGrp="1"/>
          </p:cNvSpPr>
          <p:nvPr>
            <p:ph idx="1"/>
          </p:nvPr>
        </p:nvSpPr>
        <p:spPr>
          <a:xfrm>
            <a:off x="468331" y="1357299"/>
            <a:ext cx="8218487" cy="4929222"/>
          </a:xfrm>
        </p:spPr>
        <p:txBody>
          <a:bodyPr/>
          <a:lstStyle/>
          <a:p>
            <a:pPr marL="0" indent="449263" algn="just">
              <a:buNone/>
            </a:pPr>
            <a:r>
              <a:rPr lang="ru-RU" sz="1800" b="1" dirty="0" smtClean="0">
                <a:solidFill>
                  <a:schemeClr val="bg2">
                    <a:lumMod val="10000"/>
                  </a:schemeClr>
                </a:solidFill>
              </a:rPr>
              <a:t> Действующий порядок:</a:t>
            </a:r>
          </a:p>
          <a:p>
            <a:pPr marL="0" indent="449263" algn="just">
              <a:buNone/>
            </a:pPr>
            <a:r>
              <a:rPr lang="ru-RU" sz="1800" dirty="0" smtClean="0">
                <a:solidFill>
                  <a:schemeClr val="bg2">
                    <a:lumMod val="10000"/>
                  </a:schemeClr>
                </a:solidFill>
              </a:rPr>
              <a:t>В случае наличия у юридического лица-нерезидента на территории Республики Казахстан более одного ПУ нерезидент вправе уплачивать корпоративный подоходный налог совокупно по группе ПУ этого юридического лица-нерезидента через одно из его ПУ.</a:t>
            </a:r>
          </a:p>
          <a:p>
            <a:pPr marL="0" indent="449263" algn="just">
              <a:buNone/>
            </a:pPr>
            <a:r>
              <a:rPr lang="ru-RU" sz="1800" b="1" dirty="0" smtClean="0">
                <a:solidFill>
                  <a:schemeClr val="bg2">
                    <a:lumMod val="10000"/>
                  </a:schemeClr>
                </a:solidFill>
              </a:rPr>
              <a:t>На практике:</a:t>
            </a:r>
          </a:p>
          <a:p>
            <a:pPr marL="0" indent="449263" algn="just">
              <a:buNone/>
            </a:pPr>
            <a:r>
              <a:rPr lang="ru-RU" sz="1800" dirty="0" smtClean="0">
                <a:solidFill>
                  <a:schemeClr val="bg2">
                    <a:lumMod val="10000"/>
                  </a:schemeClr>
                </a:solidFill>
              </a:rPr>
              <a:t>Бухгалтерский и налоговый учеты  ведутся каждым ПУ отдельно, первичные документы хранятся также у каждого ПУ по месту нахождения, при этом ФНО 100 «Декларация по КПН» представляется совокупно по группе одним ПУ, что вызывает проблемы при проведении налогового контроля</a:t>
            </a:r>
          </a:p>
          <a:p>
            <a:pPr marL="177800" indent="273050" algn="just">
              <a:buFont typeface="Wingdings" pitchFamily="2" charset="2"/>
              <a:buChar char="ü"/>
            </a:pPr>
            <a:r>
              <a:rPr lang="ru-RU" sz="1800" b="1" u="sng" dirty="0" smtClean="0">
                <a:solidFill>
                  <a:schemeClr val="bg2">
                    <a:lumMod val="10000"/>
                  </a:schemeClr>
                </a:solidFill>
              </a:rPr>
              <a:t>Предлагается:</a:t>
            </a:r>
          </a:p>
          <a:p>
            <a:pPr marL="0" indent="449263" algn="just">
              <a:buNone/>
            </a:pPr>
            <a:r>
              <a:rPr lang="ru-RU" sz="1800" dirty="0" smtClean="0">
                <a:solidFill>
                  <a:schemeClr val="bg2">
                    <a:lumMod val="10000"/>
                  </a:schemeClr>
                </a:solidFill>
              </a:rPr>
              <a:t>Исключить механизм уплаты КПН одним ПУ совокупно по группе, тем самым установив уплату КПН самостоятельно каждым ПУ по месту своего нахождения </a:t>
            </a:r>
          </a:p>
          <a:p>
            <a:pPr marL="0" indent="0" algn="just">
              <a:buNone/>
            </a:pPr>
            <a:endParaRPr lang="ru-RU" sz="1800" dirty="0"/>
          </a:p>
        </p:txBody>
      </p:sp>
      <p:sp>
        <p:nvSpPr>
          <p:cNvPr id="3" name="Заголовок 2"/>
          <p:cNvSpPr>
            <a:spLocks noGrp="1"/>
          </p:cNvSpPr>
          <p:nvPr>
            <p:ph type="title"/>
          </p:nvPr>
        </p:nvSpPr>
        <p:spPr>
          <a:xfrm>
            <a:off x="1080000" y="237600"/>
            <a:ext cx="7524448" cy="1022400"/>
          </a:xfrm>
        </p:spPr>
        <p:txBody>
          <a:bodyPr/>
          <a:lstStyle/>
          <a:p>
            <a:r>
              <a:rPr lang="ru-RU" sz="1800" b="1" i="1" dirty="0" smtClean="0">
                <a:solidFill>
                  <a:schemeClr val="bg2">
                    <a:lumMod val="10000"/>
                  </a:schemeClr>
                </a:solidFill>
              </a:rPr>
              <a:t>Механизм </a:t>
            </a:r>
            <a:r>
              <a:rPr lang="ru-RU" sz="1800" b="1" i="1" dirty="0">
                <a:solidFill>
                  <a:schemeClr val="bg2">
                    <a:lumMod val="10000"/>
                  </a:schemeClr>
                </a:solidFill>
              </a:rPr>
              <a:t>уплаты </a:t>
            </a:r>
            <a:r>
              <a:rPr lang="ru-RU" sz="1800" b="1" i="1" dirty="0" smtClean="0">
                <a:solidFill>
                  <a:schemeClr val="bg2">
                    <a:lumMod val="10000"/>
                  </a:schemeClr>
                </a:solidFill>
              </a:rPr>
              <a:t>КПН в </a:t>
            </a:r>
            <a:r>
              <a:rPr lang="ru-RU" sz="1800" b="1" i="1" dirty="0">
                <a:solidFill>
                  <a:schemeClr val="bg2">
                    <a:lumMod val="10000"/>
                  </a:schemeClr>
                </a:solidFill>
              </a:rPr>
              <a:t>случае наличия у юридического </a:t>
            </a:r>
            <a:r>
              <a:rPr lang="ru-RU" sz="1800" b="1" i="1" dirty="0" smtClean="0">
                <a:solidFill>
                  <a:schemeClr val="bg2">
                    <a:lumMod val="10000"/>
                  </a:schemeClr>
                </a:solidFill>
              </a:rPr>
              <a:t/>
            </a:r>
            <a:br>
              <a:rPr lang="ru-RU" sz="1800" b="1" i="1" dirty="0" smtClean="0">
                <a:solidFill>
                  <a:schemeClr val="bg2">
                    <a:lumMod val="10000"/>
                  </a:schemeClr>
                </a:solidFill>
              </a:rPr>
            </a:br>
            <a:r>
              <a:rPr lang="ru-RU" sz="1800" b="1" i="1" dirty="0" smtClean="0">
                <a:solidFill>
                  <a:schemeClr val="bg2">
                    <a:lumMod val="10000"/>
                  </a:schemeClr>
                </a:solidFill>
              </a:rPr>
              <a:t>лица-нерезидента </a:t>
            </a:r>
            <a:r>
              <a:rPr lang="ru-RU" sz="1800" b="1" i="1" dirty="0">
                <a:solidFill>
                  <a:schemeClr val="bg2">
                    <a:lumMod val="10000"/>
                  </a:schemeClr>
                </a:solidFill>
              </a:rPr>
              <a:t>на территории </a:t>
            </a:r>
            <a:r>
              <a:rPr lang="ru-RU" sz="1800" b="1" i="1" dirty="0" smtClean="0">
                <a:solidFill>
                  <a:schemeClr val="bg2">
                    <a:lumMod val="10000"/>
                  </a:schemeClr>
                </a:solidFill>
              </a:rPr>
              <a:t>РК более </a:t>
            </a:r>
            <a:r>
              <a:rPr lang="ru-RU" sz="1800" b="1" i="1" dirty="0">
                <a:solidFill>
                  <a:schemeClr val="bg2">
                    <a:lumMod val="10000"/>
                  </a:schemeClr>
                </a:solidFill>
              </a:rPr>
              <a:t>одного ПУ</a:t>
            </a:r>
          </a:p>
        </p:txBody>
      </p:sp>
      <p:sp>
        <p:nvSpPr>
          <p:cNvPr id="4" name="Номер слайда 3"/>
          <p:cNvSpPr>
            <a:spLocks noGrp="1"/>
          </p:cNvSpPr>
          <p:nvPr>
            <p:ph type="sldNum" sz="quarter" idx="12"/>
          </p:nvPr>
        </p:nvSpPr>
        <p:spPr/>
        <p:txBody>
          <a:bodyPr/>
          <a:lstStyle/>
          <a:p>
            <a:pPr>
              <a:defRPr/>
            </a:pPr>
            <a:r>
              <a:rPr lang="ru-RU" dirty="0" smtClean="0"/>
              <a:t>10</a:t>
            </a:r>
            <a:endParaRPr lang="en-GB" dirty="0"/>
          </a:p>
        </p:txBody>
      </p:sp>
    </p:spTree>
    <p:extLst>
      <p:ext uri="{BB962C8B-B14F-4D97-AF65-F5344CB8AC3E}">
        <p14:creationId xmlns:p14="http://schemas.microsoft.com/office/powerpoint/2010/main" val="2071639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ый прямоугольник 4"/>
          <p:cNvSpPr/>
          <p:nvPr/>
        </p:nvSpPr>
        <p:spPr>
          <a:xfrm>
            <a:off x="179512" y="4869160"/>
            <a:ext cx="8712968" cy="158417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
        <p:nvSpPr>
          <p:cNvPr id="2" name="Содержимое 1"/>
          <p:cNvSpPr>
            <a:spLocks noGrp="1"/>
          </p:cNvSpPr>
          <p:nvPr>
            <p:ph idx="1"/>
          </p:nvPr>
        </p:nvSpPr>
        <p:spPr>
          <a:xfrm>
            <a:off x="468331" y="1142984"/>
            <a:ext cx="8218487" cy="5286411"/>
          </a:xfrm>
        </p:spPr>
        <p:txBody>
          <a:bodyPr/>
          <a:lstStyle/>
          <a:p>
            <a:pPr marL="0" indent="449263" algn="just">
              <a:spcBef>
                <a:spcPts val="400"/>
              </a:spcBef>
              <a:buNone/>
            </a:pPr>
            <a:endParaRPr lang="ru-RU" sz="1250" b="1" dirty="0" smtClean="0">
              <a:solidFill>
                <a:schemeClr val="bg2">
                  <a:lumMod val="10000"/>
                </a:schemeClr>
              </a:solidFill>
            </a:endParaRPr>
          </a:p>
          <a:p>
            <a:pPr marL="0" indent="449263" algn="just">
              <a:spcBef>
                <a:spcPts val="400"/>
              </a:spcBef>
              <a:buNone/>
            </a:pPr>
            <a:r>
              <a:rPr lang="ru-RU" sz="1250" b="1" dirty="0" smtClean="0">
                <a:solidFill>
                  <a:schemeClr val="bg2">
                    <a:lumMod val="10000"/>
                  </a:schemeClr>
                </a:solidFill>
              </a:rPr>
              <a:t>Действующий порядок:</a:t>
            </a:r>
          </a:p>
          <a:p>
            <a:pPr marL="0" indent="449263" algn="just">
              <a:spcBef>
                <a:spcPts val="400"/>
              </a:spcBef>
              <a:buNone/>
            </a:pPr>
            <a:r>
              <a:rPr lang="ru-RU" sz="1250" dirty="0" smtClean="0">
                <a:solidFill>
                  <a:schemeClr val="bg2">
                    <a:lumMod val="10000"/>
                  </a:schemeClr>
                </a:solidFill>
              </a:rPr>
              <a:t> Доходы командированного иностранца или лица без гражданства, полученные в рамках трудового договора подлежат обложению ИПН в РК при одновременном выполнении следующих условий:</a:t>
            </a:r>
          </a:p>
          <a:p>
            <a:pPr marL="0" indent="449263" algn="just">
              <a:spcBef>
                <a:spcPts val="400"/>
              </a:spcBef>
              <a:buNone/>
            </a:pPr>
            <a:r>
              <a:rPr lang="ru-RU" sz="1250" dirty="0" smtClean="0">
                <a:solidFill>
                  <a:schemeClr val="bg2">
                    <a:lumMod val="10000"/>
                  </a:schemeClr>
                </a:solidFill>
              </a:rPr>
              <a:t>1) иностранец или лицо без гражданства является работником юридического лица-нерезидента, не имеющего постоянного учреждения в РК, выполняющего работы, оказывающего услуги на территории РК;</a:t>
            </a:r>
          </a:p>
          <a:p>
            <a:pPr marL="0" indent="449263" algn="just">
              <a:spcBef>
                <a:spcPts val="400"/>
              </a:spcBef>
              <a:buNone/>
            </a:pPr>
            <a:r>
              <a:rPr lang="ru-RU" sz="1250" dirty="0" smtClean="0">
                <a:solidFill>
                  <a:schemeClr val="bg2">
                    <a:lumMod val="10000"/>
                  </a:schemeClr>
                </a:solidFill>
              </a:rPr>
              <a:t>2) иностранец или лицо без гражданства прибывает в РК более ста восьмидесяти трех календарных дней (включая дни приезда и отъезда) в любом последовательном двенадцатимесячном периоде, оканчивающемся в текущем налоговом периоде.</a:t>
            </a:r>
          </a:p>
          <a:p>
            <a:pPr marL="0" indent="449263" algn="just">
              <a:spcBef>
                <a:spcPts val="400"/>
              </a:spcBef>
              <a:buNone/>
            </a:pPr>
            <a:r>
              <a:rPr lang="ru-RU" sz="1250" dirty="0" smtClean="0">
                <a:solidFill>
                  <a:schemeClr val="bg2">
                    <a:lumMod val="10000"/>
                  </a:schemeClr>
                </a:solidFill>
              </a:rPr>
              <a:t>При этом юридическое лицо-нерезидент обязано представить налоговому агенту нотариально засвидетельствованные копии индивидуальных трудовых договоров (контрактов), заключенных с иностранцами или лицами без гражданства, командированными в РК.</a:t>
            </a:r>
          </a:p>
          <a:p>
            <a:pPr marL="0" indent="449263" algn="just">
              <a:spcBef>
                <a:spcPts val="400"/>
              </a:spcBef>
              <a:buNone/>
            </a:pPr>
            <a:r>
              <a:rPr lang="ru-RU" sz="1250" b="1" dirty="0" smtClean="0">
                <a:solidFill>
                  <a:schemeClr val="bg2">
                    <a:lumMod val="10000"/>
                  </a:schemeClr>
                </a:solidFill>
              </a:rPr>
              <a:t>На </a:t>
            </a:r>
            <a:r>
              <a:rPr lang="ru-RU" sz="1250" b="1" dirty="0">
                <a:solidFill>
                  <a:schemeClr val="bg2">
                    <a:lumMod val="10000"/>
                  </a:schemeClr>
                </a:solidFill>
              </a:rPr>
              <a:t>практике:</a:t>
            </a:r>
          </a:p>
          <a:p>
            <a:pPr marL="0" indent="449263" algn="just">
              <a:spcBef>
                <a:spcPts val="400"/>
              </a:spcBef>
              <a:buNone/>
            </a:pPr>
            <a:r>
              <a:rPr lang="ru-RU" sz="1250" dirty="0" smtClean="0">
                <a:solidFill>
                  <a:schemeClr val="bg2">
                    <a:lumMod val="10000"/>
                  </a:schemeClr>
                </a:solidFill>
              </a:rPr>
              <a:t>Возникают </a:t>
            </a:r>
            <a:r>
              <a:rPr lang="ru-RU" sz="1250" dirty="0">
                <a:solidFill>
                  <a:schemeClr val="bg2">
                    <a:lumMod val="10000"/>
                  </a:schemeClr>
                </a:solidFill>
              </a:rPr>
              <a:t>проблемы по предоставлению копий трудовых договоров для определения налоговой базы при исчислении ИПН (в международной практике  в некоторых странах не предусматривается заключение трудового договора, не указывается сумма вознаграждения, существует конфиденциальность информации, указанной в трудовом договоре и т.д</a:t>
            </a:r>
            <a:r>
              <a:rPr lang="ru-RU" sz="1250" dirty="0" smtClean="0">
                <a:solidFill>
                  <a:schemeClr val="bg2">
                    <a:lumMod val="10000"/>
                  </a:schemeClr>
                </a:solidFill>
              </a:rPr>
              <a:t>.)</a:t>
            </a:r>
          </a:p>
          <a:p>
            <a:pPr marL="0" indent="449263" algn="just">
              <a:spcBef>
                <a:spcPts val="400"/>
              </a:spcBef>
              <a:buNone/>
            </a:pPr>
            <a:endParaRPr lang="ru-RU" sz="1250" dirty="0">
              <a:solidFill>
                <a:schemeClr val="bg2">
                  <a:lumMod val="10000"/>
                </a:schemeClr>
              </a:solidFill>
            </a:endParaRPr>
          </a:p>
          <a:p>
            <a:pPr marL="0" indent="449263" algn="just">
              <a:spcBef>
                <a:spcPts val="400"/>
              </a:spcBef>
              <a:buFont typeface="Wingdings" pitchFamily="2" charset="2"/>
              <a:buChar char="ü"/>
            </a:pPr>
            <a:r>
              <a:rPr lang="ru-RU" sz="1250" b="1" u="sng" dirty="0">
                <a:solidFill>
                  <a:schemeClr val="bg2">
                    <a:lumMod val="10000"/>
                  </a:schemeClr>
                </a:solidFill>
              </a:rPr>
              <a:t>Предлагается:</a:t>
            </a:r>
          </a:p>
          <a:p>
            <a:pPr marL="0" indent="449263" algn="just">
              <a:spcBef>
                <a:spcPts val="400"/>
              </a:spcBef>
              <a:buNone/>
            </a:pPr>
            <a:r>
              <a:rPr lang="ru-RU" sz="1250" dirty="0" smtClean="0">
                <a:solidFill>
                  <a:schemeClr val="bg2">
                    <a:lumMod val="10000"/>
                  </a:schemeClr>
                </a:solidFill>
              </a:rPr>
              <a:t>1</a:t>
            </a:r>
            <a:r>
              <a:rPr lang="ru-RU" sz="1250" dirty="0">
                <a:solidFill>
                  <a:schemeClr val="bg2">
                    <a:lumMod val="10000"/>
                  </a:schemeClr>
                </a:solidFill>
              </a:rPr>
              <a:t>) Расширить перечень предоставляемых нерезидентом налоговому агенту документов, содержащих сведения о доходах физического лица, получаемых от работы по найму в рамках трудового договора, заключенного с таким нерезидентом.</a:t>
            </a:r>
          </a:p>
          <a:p>
            <a:pPr marL="0" indent="449263" algn="just">
              <a:spcBef>
                <a:spcPts val="400"/>
              </a:spcBef>
              <a:buNone/>
            </a:pPr>
            <a:r>
              <a:rPr lang="ru-RU" sz="1250" dirty="0" smtClean="0">
                <a:solidFill>
                  <a:schemeClr val="bg2">
                    <a:lumMod val="10000"/>
                  </a:schemeClr>
                </a:solidFill>
              </a:rPr>
              <a:t>2</a:t>
            </a:r>
            <a:r>
              <a:rPr lang="ru-RU" sz="1250" dirty="0">
                <a:solidFill>
                  <a:schemeClr val="bg2">
                    <a:lumMod val="10000"/>
                  </a:schemeClr>
                </a:solidFill>
              </a:rPr>
              <a:t>) В случае непредставления документов разрешить налоговому агенту признавать объектом для обложения ИПН всю стоимость выполненных работ, оказанных услуг юридическим лицом-нерезидентом </a:t>
            </a:r>
            <a:r>
              <a:rPr lang="ru-RU" sz="1250" dirty="0" smtClean="0">
                <a:solidFill>
                  <a:schemeClr val="bg2">
                    <a:lumMod val="10000"/>
                  </a:schemeClr>
                </a:solidFill>
              </a:rPr>
              <a:t>.</a:t>
            </a:r>
          </a:p>
          <a:p>
            <a:pPr marL="0" indent="449263">
              <a:spcBef>
                <a:spcPts val="600"/>
              </a:spcBef>
            </a:pPr>
            <a:endParaRPr lang="ru-RU" sz="1200" dirty="0"/>
          </a:p>
        </p:txBody>
      </p:sp>
      <p:sp>
        <p:nvSpPr>
          <p:cNvPr id="3" name="Заголовок 2"/>
          <p:cNvSpPr>
            <a:spLocks noGrp="1"/>
          </p:cNvSpPr>
          <p:nvPr>
            <p:ph type="title"/>
          </p:nvPr>
        </p:nvSpPr>
        <p:spPr>
          <a:xfrm>
            <a:off x="1080000" y="237600"/>
            <a:ext cx="7668464" cy="1022400"/>
          </a:xfrm>
        </p:spPr>
        <p:txBody>
          <a:bodyPr/>
          <a:lstStyle/>
          <a:p>
            <a:r>
              <a:rPr lang="ru-RU" sz="1800" b="1" i="1" dirty="0">
                <a:solidFill>
                  <a:schemeClr val="bg2">
                    <a:lumMod val="10000"/>
                  </a:schemeClr>
                </a:solidFill>
                <a:cs typeface="Times New Roman" pitchFamily="18" charset="0"/>
              </a:rPr>
              <a:t>Налогообложение доходов командированных в РК физических лиц-нерезидентов</a:t>
            </a:r>
            <a:r>
              <a:rPr lang="kk-KZ" sz="1800" b="1" i="1" dirty="0">
                <a:solidFill>
                  <a:schemeClr val="bg2">
                    <a:lumMod val="10000"/>
                  </a:schemeClr>
                </a:solidFill>
                <a:cs typeface="Times New Roman" pitchFamily="18" charset="0"/>
              </a:rPr>
              <a:t> </a:t>
            </a:r>
            <a:endParaRPr lang="ru-RU" sz="1800" dirty="0"/>
          </a:p>
        </p:txBody>
      </p:sp>
      <p:sp>
        <p:nvSpPr>
          <p:cNvPr id="4" name="Номер слайда 3"/>
          <p:cNvSpPr>
            <a:spLocks noGrp="1"/>
          </p:cNvSpPr>
          <p:nvPr>
            <p:ph type="sldNum" sz="quarter" idx="12"/>
          </p:nvPr>
        </p:nvSpPr>
        <p:spPr/>
        <p:txBody>
          <a:bodyPr/>
          <a:lstStyle/>
          <a:p>
            <a:pPr>
              <a:defRPr/>
            </a:pPr>
            <a:r>
              <a:rPr lang="ru-RU" dirty="0" smtClean="0"/>
              <a:t>11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marL="0" indent="0">
              <a:buNone/>
            </a:pPr>
            <a:endParaRPr lang="ru-RU" sz="1800" b="1" dirty="0" smtClean="0"/>
          </a:p>
          <a:p>
            <a:pPr marL="0" indent="0">
              <a:buNone/>
            </a:pPr>
            <a:r>
              <a:rPr lang="ru-RU" sz="1800" b="1" u="sng" dirty="0" smtClean="0">
                <a:solidFill>
                  <a:schemeClr val="bg2">
                    <a:lumMod val="10000"/>
                  </a:schemeClr>
                </a:solidFill>
              </a:rPr>
              <a:t>Кроме того, предлагается:</a:t>
            </a:r>
          </a:p>
          <a:p>
            <a:pPr marL="0" indent="0">
              <a:buNone/>
            </a:pPr>
            <a:endParaRPr lang="ru-RU" sz="1800" b="1" u="sng" dirty="0" smtClean="0">
              <a:solidFill>
                <a:schemeClr val="bg2">
                  <a:lumMod val="10000"/>
                </a:schemeClr>
              </a:solidFill>
            </a:endParaRPr>
          </a:p>
          <a:p>
            <a:pPr>
              <a:buFont typeface="Wingdings" pitchFamily="2" charset="2"/>
              <a:buChar char="§"/>
            </a:pPr>
            <a:r>
              <a:rPr lang="ru-RU" sz="1800" u="sng" dirty="0" smtClean="0">
                <a:solidFill>
                  <a:schemeClr val="bg2">
                    <a:lumMod val="10000"/>
                  </a:schemeClr>
                </a:solidFill>
              </a:rPr>
              <a:t>исключение норм, которые не являются предметом Налогового кодекса (нормы, регулируемые положениями международных договоров об </a:t>
            </a:r>
            <a:r>
              <a:rPr lang="ru-RU" sz="1800" u="sng" dirty="0" err="1" smtClean="0">
                <a:solidFill>
                  <a:schemeClr val="bg2">
                    <a:lumMod val="10000"/>
                  </a:schemeClr>
                </a:solidFill>
              </a:rPr>
              <a:t>избежании</a:t>
            </a:r>
            <a:r>
              <a:rPr lang="ru-RU" sz="1800" u="sng" dirty="0" smtClean="0">
                <a:solidFill>
                  <a:schemeClr val="bg2">
                    <a:lumMod val="10000"/>
                  </a:schemeClr>
                </a:solidFill>
              </a:rPr>
              <a:t> двойного налогообложения,  а также законодательствами РК);</a:t>
            </a:r>
          </a:p>
          <a:p>
            <a:pPr>
              <a:buFont typeface="Wingdings" pitchFamily="2" charset="2"/>
              <a:buChar char="§"/>
            </a:pPr>
            <a:r>
              <a:rPr lang="ru-RU" sz="1800" u="sng" dirty="0" smtClean="0">
                <a:solidFill>
                  <a:schemeClr val="bg2">
                    <a:lumMod val="10000"/>
                  </a:schemeClr>
                </a:solidFill>
              </a:rPr>
              <a:t>уточнение и упрощение редакций;</a:t>
            </a:r>
          </a:p>
          <a:p>
            <a:pPr>
              <a:buFont typeface="Wingdings" pitchFamily="2" charset="2"/>
              <a:buChar char="§"/>
            </a:pPr>
            <a:r>
              <a:rPr lang="ru-RU" sz="1800" u="sng" dirty="0" smtClean="0">
                <a:solidFill>
                  <a:schemeClr val="bg2">
                    <a:lumMod val="10000"/>
                  </a:schemeClr>
                </a:solidFill>
              </a:rPr>
              <a:t>исключение ссылок.</a:t>
            </a:r>
          </a:p>
          <a:p>
            <a:pPr marL="0" indent="0">
              <a:buNone/>
            </a:pPr>
            <a:endParaRPr lang="ru-RU" sz="1600" dirty="0"/>
          </a:p>
        </p:txBody>
      </p:sp>
      <p:sp>
        <p:nvSpPr>
          <p:cNvPr id="4" name="Номер слайда 3"/>
          <p:cNvSpPr>
            <a:spLocks noGrp="1"/>
          </p:cNvSpPr>
          <p:nvPr>
            <p:ph type="sldNum" sz="quarter" idx="12"/>
          </p:nvPr>
        </p:nvSpPr>
        <p:spPr/>
        <p:txBody>
          <a:bodyPr/>
          <a:lstStyle/>
          <a:p>
            <a:pPr>
              <a:defRPr/>
            </a:pPr>
            <a:r>
              <a:rPr lang="ru-RU" dirty="0" smtClean="0"/>
              <a:t>12</a:t>
            </a:r>
            <a:endParaRPr lang="en-GB" dirty="0"/>
          </a:p>
        </p:txBody>
      </p:sp>
      <p:sp>
        <p:nvSpPr>
          <p:cNvPr id="5" name="Заголовок 2"/>
          <p:cNvSpPr>
            <a:spLocks noGrp="1"/>
          </p:cNvSpPr>
          <p:nvPr>
            <p:ph type="title"/>
          </p:nvPr>
        </p:nvSpPr>
        <p:spPr/>
        <p:txBody>
          <a:bodyPr/>
          <a:lstStyle/>
          <a:p>
            <a:r>
              <a:rPr lang="kk-KZ" sz="1800" b="1" i="1" dirty="0" smtClean="0">
                <a:solidFill>
                  <a:schemeClr val="bg2">
                    <a:lumMod val="10000"/>
                  </a:schemeClr>
                </a:solidFill>
                <a:cs typeface="Times New Roman" pitchFamily="18" charset="0"/>
              </a:rPr>
              <a:t>Другие предложения</a:t>
            </a:r>
            <a:endParaRPr lang="ru-RU" sz="1800" i="1" dirty="0">
              <a:solidFill>
                <a:schemeClr val="bg2">
                  <a:lumMod val="10000"/>
                </a:schemeClr>
              </a:solidFill>
            </a:endParaRPr>
          </a:p>
        </p:txBody>
      </p:sp>
    </p:spTree>
    <p:extLst>
      <p:ext uri="{BB962C8B-B14F-4D97-AF65-F5344CB8AC3E}">
        <p14:creationId xmlns:p14="http://schemas.microsoft.com/office/powerpoint/2010/main" val="3091568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кругленный прямоугольник 5"/>
          <p:cNvSpPr/>
          <p:nvPr/>
        </p:nvSpPr>
        <p:spPr>
          <a:xfrm>
            <a:off x="323528" y="4509120"/>
            <a:ext cx="8496944" cy="172819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
        <p:nvSpPr>
          <p:cNvPr id="2" name="Объект 1"/>
          <p:cNvSpPr>
            <a:spLocks noGrp="1"/>
          </p:cNvSpPr>
          <p:nvPr>
            <p:ph idx="1"/>
          </p:nvPr>
        </p:nvSpPr>
        <p:spPr/>
        <p:txBody>
          <a:bodyPr/>
          <a:lstStyle/>
          <a:p>
            <a:pPr marL="0" indent="449263" algn="just">
              <a:buNone/>
            </a:pPr>
            <a:r>
              <a:rPr lang="ru-RU" sz="1600" b="1" dirty="0" smtClean="0">
                <a:solidFill>
                  <a:schemeClr val="bg2">
                    <a:lumMod val="10000"/>
                  </a:schemeClr>
                </a:solidFill>
              </a:rPr>
              <a:t>Действующий порядок:</a:t>
            </a:r>
            <a:endParaRPr lang="en-US" sz="1600" b="1" dirty="0" smtClean="0">
              <a:solidFill>
                <a:schemeClr val="bg2">
                  <a:lumMod val="10000"/>
                </a:schemeClr>
              </a:solidFill>
            </a:endParaRPr>
          </a:p>
          <a:p>
            <a:pPr marL="0" indent="449263" algn="just">
              <a:buNone/>
            </a:pPr>
            <a:r>
              <a:rPr lang="ru-RU" sz="1600" dirty="0" smtClean="0">
                <a:solidFill>
                  <a:schemeClr val="bg2">
                    <a:lumMod val="10000"/>
                  </a:schemeClr>
                </a:solidFill>
              </a:rPr>
              <a:t>Налоговый кодекс дает понятие «доходы нерезидента из источников в Республике Казахстан». Однако, отсутствует понятие «доходы резидента </a:t>
            </a:r>
            <a:r>
              <a:rPr lang="ru-RU" sz="1600" dirty="0">
                <a:solidFill>
                  <a:schemeClr val="bg2">
                    <a:lumMod val="10000"/>
                  </a:schemeClr>
                </a:solidFill>
              </a:rPr>
              <a:t>из </a:t>
            </a:r>
            <a:r>
              <a:rPr lang="ru-RU" sz="1600" dirty="0" smtClean="0">
                <a:solidFill>
                  <a:schemeClr val="bg2">
                    <a:lumMod val="10000"/>
                  </a:schemeClr>
                </a:solidFill>
              </a:rPr>
              <a:t>источников в Республике Казахстан» и «доходы резидента и нерезидента из источников за </a:t>
            </a:r>
            <a:r>
              <a:rPr lang="ru-RU" sz="1600" dirty="0">
                <a:solidFill>
                  <a:schemeClr val="bg2">
                    <a:lumMod val="10000"/>
                  </a:schemeClr>
                </a:solidFill>
              </a:rPr>
              <a:t>пределами </a:t>
            </a:r>
            <a:r>
              <a:rPr lang="ru-RU" sz="1600" dirty="0" smtClean="0">
                <a:solidFill>
                  <a:schemeClr val="bg2">
                    <a:lumMod val="10000"/>
                  </a:schemeClr>
                </a:solidFill>
              </a:rPr>
              <a:t>Республики Казахстан». </a:t>
            </a:r>
          </a:p>
          <a:p>
            <a:pPr marL="0" indent="449263" algn="just">
              <a:buNone/>
            </a:pPr>
            <a:r>
              <a:rPr lang="ru-RU" sz="1600" b="1" dirty="0" smtClean="0">
                <a:solidFill>
                  <a:schemeClr val="bg2">
                    <a:lumMod val="10000"/>
                  </a:schemeClr>
                </a:solidFill>
              </a:rPr>
              <a:t>На </a:t>
            </a:r>
            <a:r>
              <a:rPr lang="ru-RU" sz="1600" b="1" dirty="0">
                <a:solidFill>
                  <a:schemeClr val="bg2">
                    <a:lumMod val="10000"/>
                  </a:schemeClr>
                </a:solidFill>
              </a:rPr>
              <a:t>практике:</a:t>
            </a:r>
          </a:p>
          <a:p>
            <a:pPr marL="0" indent="449263" algn="just">
              <a:buNone/>
            </a:pPr>
            <a:r>
              <a:rPr lang="ru-RU" sz="1600" dirty="0">
                <a:solidFill>
                  <a:schemeClr val="bg2">
                    <a:lumMod val="10000"/>
                  </a:schemeClr>
                </a:solidFill>
              </a:rPr>
              <a:t>Отсутствие </a:t>
            </a:r>
            <a:r>
              <a:rPr lang="ru-RU" sz="1600" dirty="0" smtClean="0">
                <a:solidFill>
                  <a:schemeClr val="bg2">
                    <a:lumMod val="10000"/>
                  </a:schemeClr>
                </a:solidFill>
              </a:rPr>
              <a:t>четких понятий в отношении доходов резидентов и нерезидентов </a:t>
            </a:r>
            <a:r>
              <a:rPr lang="ru-RU" sz="1600" dirty="0">
                <a:solidFill>
                  <a:schemeClr val="bg2">
                    <a:lumMod val="10000"/>
                  </a:schemeClr>
                </a:solidFill>
              </a:rPr>
              <a:t>из </a:t>
            </a:r>
            <a:r>
              <a:rPr lang="ru-RU" sz="1600" dirty="0" smtClean="0">
                <a:solidFill>
                  <a:schemeClr val="bg2">
                    <a:lumMod val="10000"/>
                  </a:schemeClr>
                </a:solidFill>
              </a:rPr>
              <a:t>источников в Республике Казахстан и за ее </a:t>
            </a:r>
            <a:r>
              <a:rPr lang="ru-RU" sz="1600" dirty="0">
                <a:solidFill>
                  <a:schemeClr val="bg2">
                    <a:lumMod val="10000"/>
                  </a:schemeClr>
                </a:solidFill>
              </a:rPr>
              <a:t>пределами </a:t>
            </a:r>
            <a:r>
              <a:rPr lang="ru-RU" sz="1600" dirty="0" smtClean="0">
                <a:solidFill>
                  <a:schemeClr val="bg2">
                    <a:lumMod val="10000"/>
                  </a:schemeClr>
                </a:solidFill>
              </a:rPr>
              <a:t>усложняет определение налоговой базы. В международной практике многие страны предпочитают установление универсального понятия.</a:t>
            </a:r>
          </a:p>
          <a:p>
            <a:pPr marL="177800" indent="273050" algn="just">
              <a:buFont typeface="Wingdings" pitchFamily="2" charset="2"/>
              <a:buChar char="ü"/>
            </a:pPr>
            <a:r>
              <a:rPr lang="ru-RU" sz="1600" b="1" u="sng" dirty="0" smtClean="0">
                <a:solidFill>
                  <a:schemeClr val="bg2">
                    <a:lumMod val="10000"/>
                  </a:schemeClr>
                </a:solidFill>
              </a:rPr>
              <a:t>Предлагается:</a:t>
            </a:r>
          </a:p>
          <a:p>
            <a:pPr marL="0" indent="449263" algn="just">
              <a:buNone/>
            </a:pPr>
            <a:r>
              <a:rPr lang="ru-RU" sz="1600" dirty="0" smtClean="0">
                <a:solidFill>
                  <a:schemeClr val="bg2">
                    <a:lumMod val="10000"/>
                  </a:schemeClr>
                </a:solidFill>
              </a:rPr>
              <a:t> Предусмотреть универсальное понятие </a:t>
            </a:r>
            <a:r>
              <a:rPr lang="ru-RU" sz="1600" b="1" i="1" dirty="0" smtClean="0">
                <a:solidFill>
                  <a:schemeClr val="bg2">
                    <a:lumMod val="10000"/>
                  </a:schemeClr>
                </a:solidFill>
              </a:rPr>
              <a:t>«доходы </a:t>
            </a:r>
            <a:r>
              <a:rPr lang="ru-RU" sz="1600" b="1" i="1" dirty="0">
                <a:solidFill>
                  <a:schemeClr val="bg2">
                    <a:lumMod val="10000"/>
                  </a:schemeClr>
                </a:solidFill>
              </a:rPr>
              <a:t>из источников </a:t>
            </a:r>
            <a:r>
              <a:rPr lang="ru-RU" sz="1600" b="1" i="1" dirty="0" smtClean="0">
                <a:solidFill>
                  <a:schemeClr val="bg2">
                    <a:lumMod val="10000"/>
                  </a:schemeClr>
                </a:solidFill>
              </a:rPr>
              <a:t>в Республике Казахстан» </a:t>
            </a:r>
            <a:r>
              <a:rPr lang="ru-RU" sz="1600" dirty="0" smtClean="0">
                <a:solidFill>
                  <a:schemeClr val="bg2">
                    <a:lumMod val="10000"/>
                  </a:schemeClr>
                </a:solidFill>
              </a:rPr>
              <a:t>и </a:t>
            </a:r>
            <a:r>
              <a:rPr lang="ru-RU" sz="1600" b="1" i="1" dirty="0" smtClean="0">
                <a:solidFill>
                  <a:schemeClr val="bg2">
                    <a:lumMod val="10000"/>
                  </a:schemeClr>
                </a:solidFill>
              </a:rPr>
              <a:t>«доходы из источников за пределами Республики Казахстан» </a:t>
            </a:r>
            <a:r>
              <a:rPr lang="ru-RU" sz="1600" dirty="0" smtClean="0">
                <a:solidFill>
                  <a:schemeClr val="bg2">
                    <a:lumMod val="10000"/>
                  </a:schemeClr>
                </a:solidFill>
              </a:rPr>
              <a:t>для резидентов и нерезидентов. При этом сохранить действующие особенности по доходам из источников в Республике Казахстан для нерезидентов.</a:t>
            </a:r>
            <a:endParaRPr lang="ru-RU" sz="1600" dirty="0">
              <a:solidFill>
                <a:schemeClr val="bg2">
                  <a:lumMod val="10000"/>
                </a:schemeClr>
              </a:solidFill>
            </a:endParaRPr>
          </a:p>
          <a:p>
            <a:pPr marL="0" indent="0">
              <a:buNone/>
            </a:pPr>
            <a:endParaRPr lang="ru-RU" sz="1600" dirty="0"/>
          </a:p>
        </p:txBody>
      </p:sp>
      <p:sp>
        <p:nvSpPr>
          <p:cNvPr id="3" name="Заголовок 2"/>
          <p:cNvSpPr>
            <a:spLocks noGrp="1"/>
          </p:cNvSpPr>
          <p:nvPr>
            <p:ph type="title"/>
          </p:nvPr>
        </p:nvSpPr>
        <p:spPr>
          <a:xfrm>
            <a:off x="1080000" y="237600"/>
            <a:ext cx="7596456" cy="1031160"/>
          </a:xfrm>
        </p:spPr>
        <p:txBody>
          <a:bodyPr/>
          <a:lstStyle/>
          <a:p>
            <a:r>
              <a:rPr lang="kk-KZ" sz="1800" b="1" i="1" dirty="0">
                <a:solidFill>
                  <a:schemeClr val="bg2">
                    <a:lumMod val="10000"/>
                  </a:schemeClr>
                </a:solidFill>
                <a:cs typeface="Times New Roman" pitchFamily="18" charset="0"/>
              </a:rPr>
              <a:t>Определение понятия доходов из источников в РК и иностранных источников</a:t>
            </a:r>
            <a:endParaRPr lang="ru-RU" sz="1800" b="1" i="1" dirty="0">
              <a:solidFill>
                <a:schemeClr val="bg2">
                  <a:lumMod val="10000"/>
                </a:schemeClr>
              </a:solidFill>
            </a:endParaRPr>
          </a:p>
        </p:txBody>
      </p:sp>
      <p:sp>
        <p:nvSpPr>
          <p:cNvPr id="4" name="Номер слайда 3"/>
          <p:cNvSpPr>
            <a:spLocks noGrp="1"/>
          </p:cNvSpPr>
          <p:nvPr>
            <p:ph type="sldNum" sz="quarter" idx="12"/>
          </p:nvPr>
        </p:nvSpPr>
        <p:spPr/>
        <p:txBody>
          <a:bodyPr/>
          <a:lstStyle/>
          <a:p>
            <a:pPr>
              <a:defRPr/>
            </a:pPr>
            <a:r>
              <a:rPr lang="ru-RU" dirty="0"/>
              <a:t>1</a:t>
            </a:r>
            <a:endParaRPr lang="en-GB" dirty="0"/>
          </a:p>
        </p:txBody>
      </p:sp>
    </p:spTree>
    <p:extLst>
      <p:ext uri="{BB962C8B-B14F-4D97-AF65-F5344CB8AC3E}">
        <p14:creationId xmlns:p14="http://schemas.microsoft.com/office/powerpoint/2010/main" val="1291515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ый прямоугольник 4"/>
          <p:cNvSpPr/>
          <p:nvPr/>
        </p:nvSpPr>
        <p:spPr>
          <a:xfrm>
            <a:off x="251520" y="4941168"/>
            <a:ext cx="8568952" cy="129614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
        <p:nvSpPr>
          <p:cNvPr id="2" name="Объект 1"/>
          <p:cNvSpPr>
            <a:spLocks noGrp="1"/>
          </p:cNvSpPr>
          <p:nvPr>
            <p:ph idx="1"/>
          </p:nvPr>
        </p:nvSpPr>
        <p:spPr/>
        <p:txBody>
          <a:bodyPr/>
          <a:lstStyle/>
          <a:p>
            <a:pPr marL="0" indent="449263" algn="just">
              <a:buNone/>
            </a:pPr>
            <a:r>
              <a:rPr lang="ru-RU" sz="1600" b="1" dirty="0" smtClean="0">
                <a:solidFill>
                  <a:schemeClr val="bg2">
                    <a:lumMod val="10000"/>
                  </a:schemeClr>
                </a:solidFill>
              </a:rPr>
              <a:t>Действующий порядок:</a:t>
            </a:r>
          </a:p>
          <a:p>
            <a:pPr marL="0" indent="449263" algn="just">
              <a:buNone/>
            </a:pPr>
            <a:r>
              <a:rPr lang="ru-RU" sz="1600" dirty="0" smtClean="0">
                <a:solidFill>
                  <a:schemeClr val="bg2">
                    <a:lumMod val="10000"/>
                  </a:schemeClr>
                </a:solidFill>
              </a:rPr>
              <a:t>Резидентами РК признаются в том числе, юридические лица, созданные в соответствии с законодательством иностранного государства, место эффективного управления (место нахождения фактического органа управления) признается место проведения собрания фактического органа (совета директоров или аналогичного органа), на котором осуществляются основное управление и (или) контроль, а также принимаются стратегические коммерческие решения, необходимые для проведения предпринимательской деятельности юридического лица.</a:t>
            </a:r>
          </a:p>
          <a:p>
            <a:pPr marL="0" indent="449263" algn="just">
              <a:buNone/>
            </a:pPr>
            <a:r>
              <a:rPr lang="ru-RU" sz="1600" b="1" dirty="0">
                <a:solidFill>
                  <a:schemeClr val="bg2">
                    <a:lumMod val="10000"/>
                  </a:schemeClr>
                </a:solidFill>
              </a:rPr>
              <a:t>На практике:</a:t>
            </a:r>
          </a:p>
          <a:p>
            <a:pPr marL="0" indent="449263" algn="just">
              <a:buNone/>
            </a:pPr>
            <a:r>
              <a:rPr lang="ru-RU" sz="1600" dirty="0" smtClean="0">
                <a:solidFill>
                  <a:schemeClr val="bg2">
                    <a:lumMod val="10000"/>
                  </a:schemeClr>
                </a:solidFill>
              </a:rPr>
              <a:t>Действующее понятие узкое, не раскрывает в полной мере место нахождение эффективного управления, отсутствуют инструменты определения места нахождения эффективного управления. </a:t>
            </a:r>
          </a:p>
          <a:p>
            <a:pPr marL="177800" indent="273050" algn="just">
              <a:buFont typeface="Wingdings" pitchFamily="2" charset="2"/>
              <a:buChar char="ü"/>
            </a:pPr>
            <a:r>
              <a:rPr lang="ru-RU" sz="1600" b="1" u="sng" dirty="0" smtClean="0">
                <a:solidFill>
                  <a:schemeClr val="bg2">
                    <a:lumMod val="10000"/>
                  </a:schemeClr>
                </a:solidFill>
              </a:rPr>
              <a:t>Предлагается:</a:t>
            </a:r>
          </a:p>
          <a:p>
            <a:pPr marL="0" indent="449263" algn="just">
              <a:buNone/>
            </a:pPr>
            <a:r>
              <a:rPr lang="ru-RU" sz="1600" dirty="0" smtClean="0">
                <a:solidFill>
                  <a:schemeClr val="bg2">
                    <a:lumMod val="10000"/>
                  </a:schemeClr>
                </a:solidFill>
              </a:rPr>
              <a:t>Расширить понятие </a:t>
            </a:r>
            <a:r>
              <a:rPr lang="ru-RU" sz="1600" b="1" i="1" dirty="0" smtClean="0">
                <a:solidFill>
                  <a:schemeClr val="bg2">
                    <a:lumMod val="10000"/>
                  </a:schemeClr>
                </a:solidFill>
              </a:rPr>
              <a:t>места эффективного управления</a:t>
            </a:r>
            <a:r>
              <a:rPr lang="ru-RU" sz="1600" dirty="0" smtClean="0">
                <a:solidFill>
                  <a:schemeClr val="bg2">
                    <a:lumMod val="10000"/>
                  </a:schemeClr>
                </a:solidFill>
              </a:rPr>
              <a:t> (место нахождения фактического органа управления) и  механизма его определения в целях установления </a:t>
            </a:r>
            <a:r>
              <a:rPr lang="ru-RU" sz="1600" dirty="0" err="1" smtClean="0">
                <a:solidFill>
                  <a:schemeClr val="bg2">
                    <a:lumMod val="10000"/>
                  </a:schemeClr>
                </a:solidFill>
              </a:rPr>
              <a:t>резидентства</a:t>
            </a:r>
            <a:r>
              <a:rPr lang="ru-RU" sz="1600" dirty="0" smtClean="0">
                <a:solidFill>
                  <a:schemeClr val="bg2">
                    <a:lumMod val="10000"/>
                  </a:schemeClr>
                </a:solidFill>
              </a:rPr>
              <a:t>, в соответствии с рекомендациями ОЭСР. </a:t>
            </a:r>
          </a:p>
          <a:p>
            <a:pPr marL="0" indent="0" algn="just">
              <a:buNone/>
            </a:pPr>
            <a:endParaRPr lang="ru-RU" sz="1600" b="1" dirty="0"/>
          </a:p>
        </p:txBody>
      </p:sp>
      <p:sp>
        <p:nvSpPr>
          <p:cNvPr id="3" name="Заголовок 2"/>
          <p:cNvSpPr>
            <a:spLocks noGrp="1"/>
          </p:cNvSpPr>
          <p:nvPr>
            <p:ph type="title"/>
          </p:nvPr>
        </p:nvSpPr>
        <p:spPr>
          <a:xfrm>
            <a:off x="1080000" y="476672"/>
            <a:ext cx="7308424" cy="783328"/>
          </a:xfrm>
        </p:spPr>
        <p:txBody>
          <a:bodyPr/>
          <a:lstStyle/>
          <a:p>
            <a:r>
              <a:rPr lang="ru-RU" sz="1800" b="1" i="1" dirty="0">
                <a:solidFill>
                  <a:schemeClr val="bg2">
                    <a:lumMod val="10000"/>
                  </a:schemeClr>
                </a:solidFill>
              </a:rPr>
              <a:t>Порядок признания места нахождения эффективного управления (места нахождения фактического органа управления) в целях определения </a:t>
            </a:r>
            <a:r>
              <a:rPr lang="ru-RU" sz="1800" b="1" i="1" dirty="0" err="1" smtClean="0">
                <a:solidFill>
                  <a:schemeClr val="bg2">
                    <a:lumMod val="10000"/>
                  </a:schemeClr>
                </a:solidFill>
              </a:rPr>
              <a:t>резидентства</a:t>
            </a:r>
            <a:endParaRPr lang="ru-RU" sz="1800" dirty="0">
              <a:solidFill>
                <a:schemeClr val="bg2">
                  <a:lumMod val="10000"/>
                </a:schemeClr>
              </a:solidFill>
            </a:endParaRPr>
          </a:p>
        </p:txBody>
      </p:sp>
      <p:sp>
        <p:nvSpPr>
          <p:cNvPr id="4" name="Номер слайда 3"/>
          <p:cNvSpPr>
            <a:spLocks noGrp="1"/>
          </p:cNvSpPr>
          <p:nvPr>
            <p:ph type="sldNum" sz="quarter" idx="12"/>
          </p:nvPr>
        </p:nvSpPr>
        <p:spPr/>
        <p:txBody>
          <a:bodyPr/>
          <a:lstStyle/>
          <a:p>
            <a:pPr>
              <a:defRPr/>
            </a:pPr>
            <a:r>
              <a:rPr lang="ru-RU" dirty="0"/>
              <a:t>2</a:t>
            </a:r>
            <a:endParaRPr lang="en-GB" dirty="0"/>
          </a:p>
        </p:txBody>
      </p:sp>
    </p:spTree>
    <p:extLst>
      <p:ext uri="{BB962C8B-B14F-4D97-AF65-F5344CB8AC3E}">
        <p14:creationId xmlns:p14="http://schemas.microsoft.com/office/powerpoint/2010/main" val="8479639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ый прямоугольник 4"/>
          <p:cNvSpPr/>
          <p:nvPr/>
        </p:nvSpPr>
        <p:spPr>
          <a:xfrm>
            <a:off x="179512" y="1443270"/>
            <a:ext cx="8606126" cy="532859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
        <p:nvSpPr>
          <p:cNvPr id="2" name="Объект 1"/>
          <p:cNvSpPr>
            <a:spLocks noGrp="1"/>
          </p:cNvSpPr>
          <p:nvPr>
            <p:ph idx="1"/>
          </p:nvPr>
        </p:nvSpPr>
        <p:spPr>
          <a:xfrm>
            <a:off x="462756" y="1412776"/>
            <a:ext cx="8218487" cy="5040560"/>
          </a:xfrm>
        </p:spPr>
        <p:txBody>
          <a:bodyPr/>
          <a:lstStyle/>
          <a:p>
            <a:pPr marL="0" indent="450850" algn="just">
              <a:spcBef>
                <a:spcPts val="600"/>
              </a:spcBef>
              <a:buNone/>
            </a:pPr>
            <a:r>
              <a:rPr lang="ru-RU" sz="950" b="1" u="sng" dirty="0" smtClean="0">
                <a:solidFill>
                  <a:schemeClr val="bg2">
                    <a:lumMod val="10000"/>
                  </a:schemeClr>
                </a:solidFill>
                <a:latin typeface="Times New Roman" pitchFamily="18" charset="0"/>
                <a:cs typeface="Times New Roman" pitchFamily="18" charset="0"/>
              </a:rPr>
              <a:t>Предлагаемая </a:t>
            </a:r>
            <a:r>
              <a:rPr lang="ru-RU" sz="950" b="1" u="sng" dirty="0">
                <a:solidFill>
                  <a:schemeClr val="bg2">
                    <a:lumMod val="10000"/>
                  </a:schemeClr>
                </a:solidFill>
                <a:latin typeface="Times New Roman" pitchFamily="18" charset="0"/>
                <a:cs typeface="Times New Roman" pitchFamily="18" charset="0"/>
              </a:rPr>
              <a:t>редакция:</a:t>
            </a:r>
          </a:p>
          <a:p>
            <a:pPr marL="0" indent="450850">
              <a:spcBef>
                <a:spcPts val="0"/>
              </a:spcBef>
              <a:buNone/>
            </a:pPr>
            <a:r>
              <a:rPr lang="ru-RU" sz="950" dirty="0" smtClean="0">
                <a:solidFill>
                  <a:schemeClr val="bg2">
                    <a:lumMod val="10000"/>
                  </a:schemeClr>
                </a:solidFill>
                <a:latin typeface="Times New Roman" pitchFamily="18" charset="0"/>
                <a:cs typeface="Times New Roman" pitchFamily="18" charset="0"/>
              </a:rPr>
              <a:t>«</a:t>
            </a:r>
            <a:r>
              <a:rPr lang="ru-RU" sz="950" dirty="0">
                <a:solidFill>
                  <a:schemeClr val="bg2">
                    <a:lumMod val="10000"/>
                  </a:schemeClr>
                </a:solidFill>
                <a:latin typeface="Times New Roman" pitchFamily="18" charset="0"/>
                <a:cs typeface="Times New Roman" pitchFamily="18" charset="0"/>
              </a:rPr>
              <a:t>5. </a:t>
            </a:r>
            <a:r>
              <a:rPr lang="ru-RU" sz="950" b="1" dirty="0">
                <a:solidFill>
                  <a:schemeClr val="bg2">
                    <a:lumMod val="10000"/>
                  </a:schemeClr>
                </a:solidFill>
                <a:latin typeface="Times New Roman" pitchFamily="18" charset="0"/>
                <a:cs typeface="Times New Roman" pitchFamily="18" charset="0"/>
              </a:rPr>
              <a:t>Резидентом</a:t>
            </a:r>
            <a:r>
              <a:rPr lang="ru-RU" sz="950" dirty="0">
                <a:solidFill>
                  <a:schemeClr val="bg2">
                    <a:lumMod val="10000"/>
                  </a:schemeClr>
                </a:solidFill>
                <a:latin typeface="Times New Roman" pitchFamily="18" charset="0"/>
                <a:cs typeface="Times New Roman" pitchFamily="18" charset="0"/>
              </a:rPr>
              <a:t> Республики Казахстан в целях настоящего Кодекса </a:t>
            </a:r>
            <a:r>
              <a:rPr lang="ru-RU" sz="950" b="1" dirty="0">
                <a:solidFill>
                  <a:schemeClr val="bg2">
                    <a:lumMod val="10000"/>
                  </a:schemeClr>
                </a:solidFill>
                <a:latin typeface="Times New Roman" pitchFamily="18" charset="0"/>
                <a:cs typeface="Times New Roman" pitchFamily="18" charset="0"/>
              </a:rPr>
              <a:t>признается следующее юридическое лицо:</a:t>
            </a:r>
            <a:endParaRPr lang="ru-RU" sz="950" dirty="0">
              <a:solidFill>
                <a:schemeClr val="bg2">
                  <a:lumMod val="10000"/>
                </a:schemeClr>
              </a:solidFill>
              <a:latin typeface="Times New Roman" pitchFamily="18" charset="0"/>
              <a:cs typeface="Times New Roman" pitchFamily="18" charset="0"/>
            </a:endParaRPr>
          </a:p>
          <a:p>
            <a:pPr marL="0" indent="450850">
              <a:spcBef>
                <a:spcPts val="0"/>
              </a:spcBef>
              <a:buNone/>
            </a:pPr>
            <a:r>
              <a:rPr lang="ru-RU" sz="950" b="1" dirty="0">
                <a:solidFill>
                  <a:schemeClr val="bg2">
                    <a:lumMod val="10000"/>
                  </a:schemeClr>
                </a:solidFill>
                <a:latin typeface="Times New Roman" pitchFamily="18" charset="0"/>
                <a:cs typeface="Times New Roman" pitchFamily="18" charset="0"/>
              </a:rPr>
              <a:t>созданное</a:t>
            </a:r>
            <a:r>
              <a:rPr lang="ru-RU" sz="950" dirty="0">
                <a:solidFill>
                  <a:schemeClr val="bg2">
                    <a:lumMod val="10000"/>
                  </a:schemeClr>
                </a:solidFill>
                <a:latin typeface="Times New Roman" pitchFamily="18" charset="0"/>
                <a:cs typeface="Times New Roman" pitchFamily="18" charset="0"/>
              </a:rPr>
              <a:t> в соответствии с законодательством Республики Казахстан;</a:t>
            </a:r>
            <a:endParaRPr lang="ru-RU" sz="950" dirty="0">
              <a:solidFill>
                <a:schemeClr val="bg2">
                  <a:lumMod val="10000"/>
                </a:schemeClr>
              </a:solidFill>
              <a:latin typeface="Times New Roman" pitchFamily="18" charset="0"/>
              <a:cs typeface="Times New Roman" pitchFamily="18" charset="0"/>
            </a:endParaRPr>
          </a:p>
          <a:p>
            <a:pPr marL="0" indent="450850">
              <a:spcBef>
                <a:spcPts val="0"/>
              </a:spcBef>
              <a:buNone/>
            </a:pPr>
            <a:r>
              <a:rPr lang="ru-RU" sz="950" b="1" dirty="0">
                <a:solidFill>
                  <a:schemeClr val="bg2">
                    <a:lumMod val="10000"/>
                  </a:schemeClr>
                </a:solidFill>
                <a:latin typeface="Times New Roman" pitchFamily="18" charset="0"/>
                <a:cs typeface="Times New Roman" pitchFamily="18" charset="0"/>
              </a:rPr>
              <a:t>созданное</a:t>
            </a:r>
            <a:r>
              <a:rPr lang="ru-RU" sz="950" dirty="0">
                <a:solidFill>
                  <a:schemeClr val="bg2">
                    <a:lumMod val="10000"/>
                  </a:schemeClr>
                </a:solidFill>
                <a:latin typeface="Times New Roman" pitchFamily="18" charset="0"/>
                <a:cs typeface="Times New Roman" pitchFamily="18" charset="0"/>
              </a:rPr>
              <a:t> в соответствии с законодательством иностранного государства, место эффективного управления (место нахождения фактического органа управления) </a:t>
            </a:r>
            <a:r>
              <a:rPr lang="ru-RU" sz="950" b="1" dirty="0">
                <a:solidFill>
                  <a:schemeClr val="bg2">
                    <a:lumMod val="10000"/>
                  </a:schemeClr>
                </a:solidFill>
                <a:latin typeface="Times New Roman" pitchFamily="18" charset="0"/>
                <a:cs typeface="Times New Roman" pitchFamily="18" charset="0"/>
              </a:rPr>
              <a:t>которого</a:t>
            </a:r>
            <a:r>
              <a:rPr lang="ru-RU" sz="950" dirty="0">
                <a:solidFill>
                  <a:schemeClr val="bg2">
                    <a:lumMod val="10000"/>
                  </a:schemeClr>
                </a:solidFill>
                <a:latin typeface="Times New Roman" pitchFamily="18" charset="0"/>
                <a:cs typeface="Times New Roman" pitchFamily="18" charset="0"/>
              </a:rPr>
              <a:t> находится в Республике Казахстан.</a:t>
            </a:r>
            <a:endParaRPr lang="ru-RU" sz="950" dirty="0">
              <a:solidFill>
                <a:schemeClr val="bg2">
                  <a:lumMod val="10000"/>
                </a:schemeClr>
              </a:solidFill>
              <a:latin typeface="Times New Roman" pitchFamily="18" charset="0"/>
              <a:cs typeface="Times New Roman" pitchFamily="18" charset="0"/>
            </a:endParaRPr>
          </a:p>
          <a:p>
            <a:pPr marL="0" indent="450850">
              <a:spcBef>
                <a:spcPts val="0"/>
              </a:spcBef>
              <a:buNone/>
            </a:pPr>
            <a:r>
              <a:rPr lang="ru-RU" sz="950" dirty="0">
                <a:solidFill>
                  <a:schemeClr val="bg2">
                    <a:lumMod val="10000"/>
                  </a:schemeClr>
                </a:solidFill>
                <a:latin typeface="Times New Roman" pitchFamily="18" charset="0"/>
                <a:cs typeface="Times New Roman" pitchFamily="18" charset="0"/>
              </a:rPr>
              <a:t>Местом эффективного управления (местом нахождения фактического органа управления) признается </a:t>
            </a:r>
            <a:r>
              <a:rPr lang="ru-RU" sz="950" b="1" dirty="0">
                <a:solidFill>
                  <a:schemeClr val="bg2">
                    <a:lumMod val="10000"/>
                  </a:schemeClr>
                </a:solidFill>
                <a:latin typeface="Times New Roman" pitchFamily="18" charset="0"/>
                <a:cs typeface="Times New Roman" pitchFamily="18" charset="0"/>
              </a:rPr>
              <a:t>Республика Казахстан, если соблюдается одно из следующих условий:</a:t>
            </a:r>
            <a:endParaRPr lang="ru-RU" sz="950" dirty="0">
              <a:solidFill>
                <a:schemeClr val="bg2">
                  <a:lumMod val="10000"/>
                </a:schemeClr>
              </a:solidFill>
              <a:latin typeface="Times New Roman" pitchFamily="18" charset="0"/>
              <a:cs typeface="Times New Roman" pitchFamily="18" charset="0"/>
            </a:endParaRPr>
          </a:p>
          <a:p>
            <a:pPr marL="0" indent="450850">
              <a:spcBef>
                <a:spcPts val="0"/>
              </a:spcBef>
              <a:buNone/>
            </a:pPr>
            <a:r>
              <a:rPr lang="ru-RU" sz="950" b="1" dirty="0">
                <a:solidFill>
                  <a:schemeClr val="bg2">
                    <a:lumMod val="10000"/>
                  </a:schemeClr>
                </a:solidFill>
                <a:latin typeface="Times New Roman" pitchFamily="18" charset="0"/>
                <a:cs typeface="Times New Roman" pitchFamily="18" charset="0"/>
              </a:rPr>
              <a:t>1) в течение двух последовательных налоговых периодов, определяемых в соответствии со </a:t>
            </a:r>
            <a:r>
              <a:rPr lang="ru-RU" sz="950" b="1" dirty="0">
                <a:solidFill>
                  <a:schemeClr val="bg2">
                    <a:lumMod val="10000"/>
                  </a:schemeClr>
                </a:solidFill>
                <a:latin typeface="Times New Roman" pitchFamily="18" charset="0"/>
                <a:cs typeface="Times New Roman" pitchFamily="18" charset="0"/>
                <a:hlinkClick r:id="rId2" action="ppaction://hlinkfile"/>
              </a:rPr>
              <a:t>статьей 148</a:t>
            </a:r>
            <a:r>
              <a:rPr lang="ru-RU" sz="950" b="1" dirty="0">
                <a:solidFill>
                  <a:schemeClr val="bg2">
                    <a:lumMod val="10000"/>
                  </a:schemeClr>
                </a:solidFill>
                <a:latin typeface="Times New Roman" pitchFamily="18" charset="0"/>
                <a:cs typeface="Times New Roman" pitchFamily="18" charset="0"/>
              </a:rPr>
              <a:t> настоящего Кодекса, большинство заседаний совета директоров (или иного аналогичного органа управления, за исключением исполнительного органа) юридического лица проводится на территории Республики Казахстан. </a:t>
            </a:r>
            <a:endParaRPr lang="ru-RU" sz="950" dirty="0">
              <a:solidFill>
                <a:schemeClr val="bg2">
                  <a:lumMod val="10000"/>
                </a:schemeClr>
              </a:solidFill>
              <a:latin typeface="Times New Roman" pitchFamily="18" charset="0"/>
              <a:cs typeface="Times New Roman" pitchFamily="18" charset="0"/>
            </a:endParaRPr>
          </a:p>
          <a:p>
            <a:pPr marL="0" indent="450850">
              <a:spcBef>
                <a:spcPts val="0"/>
              </a:spcBef>
              <a:buNone/>
            </a:pPr>
            <a:r>
              <a:rPr lang="ru-RU" sz="950" b="1" dirty="0">
                <a:solidFill>
                  <a:schemeClr val="bg2">
                    <a:lumMod val="10000"/>
                  </a:schemeClr>
                </a:solidFill>
                <a:latin typeface="Times New Roman" pitchFamily="18" charset="0"/>
                <a:cs typeface="Times New Roman" pitchFamily="18" charset="0"/>
              </a:rPr>
              <a:t>Большинством заседаний признается относительно большее количество заседаний, проведенных в Республике Казахстан, чем в другом государстве;</a:t>
            </a:r>
            <a:endParaRPr lang="ru-RU" sz="950" dirty="0">
              <a:solidFill>
                <a:schemeClr val="bg2">
                  <a:lumMod val="10000"/>
                </a:schemeClr>
              </a:solidFill>
              <a:latin typeface="Times New Roman" pitchFamily="18" charset="0"/>
              <a:cs typeface="Times New Roman" pitchFamily="18" charset="0"/>
            </a:endParaRPr>
          </a:p>
          <a:p>
            <a:pPr marL="0" indent="450850">
              <a:spcBef>
                <a:spcPts val="0"/>
              </a:spcBef>
              <a:buNone/>
            </a:pPr>
            <a:r>
              <a:rPr lang="ru-RU" sz="950" b="1" dirty="0">
                <a:solidFill>
                  <a:schemeClr val="bg2">
                    <a:lumMod val="10000"/>
                  </a:schemeClr>
                </a:solidFill>
                <a:latin typeface="Times New Roman" pitchFamily="18" charset="0"/>
                <a:cs typeface="Times New Roman" pitchFamily="18" charset="0"/>
              </a:rPr>
              <a:t>2) в течение налогового периода исполнительный орган осуществляет управление юридическим лицом преимущественно из Республики Казахстан.</a:t>
            </a:r>
            <a:endParaRPr lang="ru-RU" sz="950" dirty="0">
              <a:solidFill>
                <a:schemeClr val="bg2">
                  <a:lumMod val="10000"/>
                </a:schemeClr>
              </a:solidFill>
              <a:latin typeface="Times New Roman" pitchFamily="18" charset="0"/>
              <a:cs typeface="Times New Roman" pitchFamily="18" charset="0"/>
            </a:endParaRPr>
          </a:p>
          <a:p>
            <a:pPr marL="0" indent="450850">
              <a:spcBef>
                <a:spcPts val="0"/>
              </a:spcBef>
              <a:buNone/>
            </a:pPr>
            <a:r>
              <a:rPr lang="ru-RU" sz="950" b="1" dirty="0">
                <a:solidFill>
                  <a:schemeClr val="bg2">
                    <a:lumMod val="10000"/>
                  </a:schemeClr>
                </a:solidFill>
                <a:latin typeface="Times New Roman" pitchFamily="18" charset="0"/>
                <a:cs typeface="Times New Roman" pitchFamily="18" charset="0"/>
              </a:rPr>
              <a:t>Управлением преимущественно из Республики Казахстан считается, если:</a:t>
            </a:r>
            <a:endParaRPr lang="ru-RU" sz="950" dirty="0">
              <a:solidFill>
                <a:schemeClr val="bg2">
                  <a:lumMod val="10000"/>
                </a:schemeClr>
              </a:solidFill>
              <a:latin typeface="Times New Roman" pitchFamily="18" charset="0"/>
              <a:cs typeface="Times New Roman" pitchFamily="18" charset="0"/>
            </a:endParaRPr>
          </a:p>
          <a:p>
            <a:pPr marL="0" indent="450850">
              <a:spcBef>
                <a:spcPts val="0"/>
              </a:spcBef>
              <a:buNone/>
            </a:pPr>
            <a:r>
              <a:rPr lang="ru-RU" sz="950" b="1" dirty="0">
                <a:solidFill>
                  <a:schemeClr val="bg2">
                    <a:lumMod val="10000"/>
                  </a:schemeClr>
                </a:solidFill>
                <a:latin typeface="Times New Roman" pitchFamily="18" charset="0"/>
                <a:cs typeface="Times New Roman" pitchFamily="18" charset="0"/>
              </a:rPr>
              <a:t>количество заседаний коллегиального исполнительного органа, проведенных на территории Республики Казахстан, больше количества заседаний, проведенных в другом государстве, или</a:t>
            </a:r>
            <a:endParaRPr lang="ru-RU" sz="950" dirty="0">
              <a:solidFill>
                <a:schemeClr val="bg2">
                  <a:lumMod val="10000"/>
                </a:schemeClr>
              </a:solidFill>
              <a:latin typeface="Times New Roman" pitchFamily="18" charset="0"/>
              <a:cs typeface="Times New Roman" pitchFamily="18" charset="0"/>
            </a:endParaRPr>
          </a:p>
          <a:p>
            <a:pPr marL="0" indent="450850">
              <a:spcBef>
                <a:spcPts val="0"/>
              </a:spcBef>
              <a:buNone/>
            </a:pPr>
            <a:r>
              <a:rPr lang="ru-RU" sz="950" b="1" dirty="0">
                <a:solidFill>
                  <a:schemeClr val="bg2">
                    <a:lumMod val="10000"/>
                  </a:schemeClr>
                </a:solidFill>
                <a:latin typeface="Times New Roman" pitchFamily="18" charset="0"/>
                <a:cs typeface="Times New Roman" pitchFamily="18" charset="0"/>
              </a:rPr>
              <a:t>должностные лица, осуществляющие управление (принятие решений и осуществление иных действий, относящихся к вопросам текущей деятельности, входящим в компетенцию исполнительных органов управления) юридическим лицом, пребывают в Республике Казахстан в течение относительно большего количества времени, чем </a:t>
            </a:r>
            <a:r>
              <a:rPr lang="ru-RU" sz="950" b="1" dirty="0" smtClean="0">
                <a:solidFill>
                  <a:schemeClr val="bg2">
                    <a:lumMod val="10000"/>
                  </a:schemeClr>
                </a:solidFill>
                <a:latin typeface="Times New Roman" pitchFamily="18" charset="0"/>
                <a:cs typeface="Times New Roman" pitchFamily="18" charset="0"/>
              </a:rPr>
              <a:t>в другом </a:t>
            </a:r>
            <a:r>
              <a:rPr lang="ru-RU" sz="950" b="1" dirty="0">
                <a:solidFill>
                  <a:schemeClr val="bg2">
                    <a:lumMod val="10000"/>
                  </a:schemeClr>
                </a:solidFill>
                <a:latin typeface="Times New Roman" pitchFamily="18" charset="0"/>
                <a:cs typeface="Times New Roman" pitchFamily="18" charset="0"/>
              </a:rPr>
              <a:t>государстве.</a:t>
            </a:r>
            <a:endParaRPr lang="ru-RU" sz="950" dirty="0">
              <a:solidFill>
                <a:schemeClr val="bg2">
                  <a:lumMod val="10000"/>
                </a:schemeClr>
              </a:solidFill>
              <a:latin typeface="Times New Roman" pitchFamily="18" charset="0"/>
              <a:cs typeface="Times New Roman" pitchFamily="18" charset="0"/>
            </a:endParaRPr>
          </a:p>
          <a:p>
            <a:pPr marL="0" indent="450850">
              <a:spcBef>
                <a:spcPts val="0"/>
              </a:spcBef>
              <a:buNone/>
            </a:pPr>
            <a:r>
              <a:rPr lang="ru-RU" sz="950" b="1" dirty="0">
                <a:solidFill>
                  <a:schemeClr val="bg2">
                    <a:lumMod val="10000"/>
                  </a:schemeClr>
                </a:solidFill>
                <a:latin typeface="Times New Roman" pitchFamily="18" charset="0"/>
                <a:cs typeface="Times New Roman" pitchFamily="18" charset="0"/>
              </a:rPr>
              <a:t>В случае, если в отношении юридического лица-нерезидента выполняется одно из условий, установленных подпунктами 1) и 2), настоящего пункта, и таким юридическим лицом представлены документы, подтверждающие выполнение таких же условий в отношении какого-либо из иностранных государств, или количество заседаний или времени пребывания в Республике Казахстан и в другом иностранном государстве равны, Республика Казахстан признается местом эффективного управления таким юридическим лицом, если ведение бухгалтерского или управленческого учета всего юридического лица-нерезидента (за исключением действий по подготовке и составлению консолидированной финансовой и управленческой отчетности, а также анализу деятельности юридического лица) осуществляется в Республике Казахстан.</a:t>
            </a:r>
            <a:endParaRPr lang="ru-RU" sz="950" dirty="0">
              <a:solidFill>
                <a:schemeClr val="bg2">
                  <a:lumMod val="10000"/>
                </a:schemeClr>
              </a:solidFill>
              <a:latin typeface="Times New Roman" pitchFamily="18" charset="0"/>
              <a:cs typeface="Times New Roman" pitchFamily="18" charset="0"/>
            </a:endParaRPr>
          </a:p>
          <a:p>
            <a:pPr marL="0" indent="450850">
              <a:spcBef>
                <a:spcPts val="0"/>
              </a:spcBef>
              <a:buNone/>
            </a:pPr>
            <a:r>
              <a:rPr lang="ru-RU" sz="950" b="1" dirty="0">
                <a:solidFill>
                  <a:schemeClr val="bg2">
                    <a:lumMod val="10000"/>
                  </a:schemeClr>
                </a:solidFill>
                <a:latin typeface="Times New Roman" pitchFamily="18" charset="0"/>
                <a:cs typeface="Times New Roman" pitchFamily="18" charset="0"/>
              </a:rPr>
              <a:t>6. Несмотря на положение пункта 5 настоящей статьи юридическое лицо, созданное в соответствии с законодательством иностранного государства, не рассматривается в качестве юридического лица, место эффективного управления которого находится в Республике Казахстан, если ее предпринимательская деятельность осуществляется в государстве (на территории) ее </a:t>
            </a:r>
            <a:r>
              <a:rPr lang="ru-RU" sz="950" b="1" dirty="0" err="1">
                <a:solidFill>
                  <a:schemeClr val="bg2">
                    <a:lumMod val="10000"/>
                  </a:schemeClr>
                </a:solidFill>
                <a:latin typeface="Times New Roman" pitchFamily="18" charset="0"/>
                <a:cs typeface="Times New Roman" pitchFamily="18" charset="0"/>
              </a:rPr>
              <a:t>резидентства</a:t>
            </a:r>
            <a:r>
              <a:rPr lang="ru-RU" sz="950" b="1" dirty="0">
                <a:solidFill>
                  <a:schemeClr val="bg2">
                    <a:lumMod val="10000"/>
                  </a:schemeClr>
                </a:solidFill>
                <a:latin typeface="Times New Roman" pitchFamily="18" charset="0"/>
                <a:cs typeface="Times New Roman" pitchFamily="18" charset="0"/>
              </a:rPr>
              <a:t> с использованием:</a:t>
            </a:r>
            <a:endParaRPr lang="ru-RU" sz="950" dirty="0">
              <a:solidFill>
                <a:schemeClr val="bg2">
                  <a:lumMod val="10000"/>
                </a:schemeClr>
              </a:solidFill>
              <a:latin typeface="Times New Roman" pitchFamily="18" charset="0"/>
              <a:cs typeface="Times New Roman" pitchFamily="18" charset="0"/>
            </a:endParaRPr>
          </a:p>
          <a:p>
            <a:pPr marL="0" indent="450850">
              <a:spcBef>
                <a:spcPts val="0"/>
              </a:spcBef>
              <a:buNone/>
            </a:pPr>
            <a:r>
              <a:rPr lang="ru-RU" sz="950" b="1" dirty="0">
                <a:solidFill>
                  <a:schemeClr val="bg2">
                    <a:lumMod val="10000"/>
                  </a:schemeClr>
                </a:solidFill>
                <a:latin typeface="Times New Roman" pitchFamily="18" charset="0"/>
                <a:cs typeface="Times New Roman" pitchFamily="18" charset="0"/>
              </a:rPr>
              <a:t>работников или другой нанятый персонал нерезидентом;</a:t>
            </a:r>
            <a:endParaRPr lang="ru-RU" sz="950" dirty="0">
              <a:solidFill>
                <a:schemeClr val="bg2">
                  <a:lumMod val="10000"/>
                </a:schemeClr>
              </a:solidFill>
              <a:latin typeface="Times New Roman" pitchFamily="18" charset="0"/>
              <a:cs typeface="Times New Roman" pitchFamily="18" charset="0"/>
            </a:endParaRPr>
          </a:p>
          <a:p>
            <a:pPr marL="0" indent="450850">
              <a:spcBef>
                <a:spcPts val="0"/>
              </a:spcBef>
              <a:buNone/>
            </a:pPr>
            <a:r>
              <a:rPr lang="ru-RU" sz="950" b="1" dirty="0">
                <a:solidFill>
                  <a:schemeClr val="bg2">
                    <a:lumMod val="10000"/>
                  </a:schemeClr>
                </a:solidFill>
                <a:latin typeface="Times New Roman" pitchFamily="18" charset="0"/>
                <a:cs typeface="Times New Roman" pitchFamily="18" charset="0"/>
              </a:rPr>
              <a:t>собственного  или арендованного имущества, права на которое или сделки по которому в соответствии с требованиями законодательства иностранного государства подлежат регистрации;</a:t>
            </a:r>
            <a:endParaRPr lang="ru-RU" sz="950" dirty="0">
              <a:solidFill>
                <a:schemeClr val="bg2">
                  <a:lumMod val="10000"/>
                </a:schemeClr>
              </a:solidFill>
              <a:latin typeface="Times New Roman" pitchFamily="18" charset="0"/>
              <a:cs typeface="Times New Roman" pitchFamily="18" charset="0"/>
            </a:endParaRPr>
          </a:p>
          <a:p>
            <a:pPr marL="0" indent="450850">
              <a:spcBef>
                <a:spcPts val="0"/>
              </a:spcBef>
              <a:buNone/>
            </a:pPr>
            <a:r>
              <a:rPr lang="ru-RU" sz="950" b="1" dirty="0">
                <a:solidFill>
                  <a:schemeClr val="bg2">
                    <a:lumMod val="10000"/>
                  </a:schemeClr>
                </a:solidFill>
                <a:latin typeface="Times New Roman" pitchFamily="18" charset="0"/>
                <a:cs typeface="Times New Roman" pitchFamily="18" charset="0"/>
              </a:rPr>
              <a:t>собственного  или арендованного имущества, подлежащего в соответствии с требованиями законодательства иностранного государства регистрации.</a:t>
            </a:r>
            <a:endParaRPr lang="ru-RU" sz="950" dirty="0">
              <a:solidFill>
                <a:schemeClr val="bg2">
                  <a:lumMod val="10000"/>
                </a:schemeClr>
              </a:solidFill>
              <a:latin typeface="Times New Roman" pitchFamily="18" charset="0"/>
              <a:cs typeface="Times New Roman" pitchFamily="18" charset="0"/>
            </a:endParaRPr>
          </a:p>
          <a:p>
            <a:pPr marL="0" indent="450850">
              <a:spcBef>
                <a:spcPts val="0"/>
              </a:spcBef>
              <a:buNone/>
            </a:pPr>
            <a:r>
              <a:rPr lang="ru-RU" sz="950" b="1" dirty="0">
                <a:solidFill>
                  <a:schemeClr val="bg2">
                    <a:lumMod val="10000"/>
                  </a:schemeClr>
                </a:solidFill>
                <a:latin typeface="Times New Roman" pitchFamily="18" charset="0"/>
                <a:cs typeface="Times New Roman" pitchFamily="18" charset="0"/>
              </a:rPr>
              <a:t>При этом иностранное юридическое лицо  представляет документальное подтверждение выполнения указанных в настоящем пункте условий</a:t>
            </a:r>
            <a:r>
              <a:rPr lang="ru-RU" sz="950" b="1" dirty="0" smtClean="0">
                <a:solidFill>
                  <a:schemeClr val="bg2">
                    <a:lumMod val="10000"/>
                  </a:schemeClr>
                </a:solidFill>
                <a:latin typeface="Times New Roman" pitchFamily="18" charset="0"/>
                <a:cs typeface="Times New Roman" pitchFamily="18" charset="0"/>
              </a:rPr>
              <a:t>.</a:t>
            </a:r>
            <a:r>
              <a:rPr lang="ru-RU" sz="950" dirty="0" smtClean="0">
                <a:solidFill>
                  <a:schemeClr val="bg2">
                    <a:lumMod val="10000"/>
                  </a:schemeClr>
                </a:solidFill>
                <a:latin typeface="Times New Roman" pitchFamily="18" charset="0"/>
                <a:cs typeface="Times New Roman" pitchFamily="18" charset="0"/>
              </a:rPr>
              <a:t>».</a:t>
            </a:r>
            <a:endParaRPr lang="ru-RU" sz="950" dirty="0">
              <a:solidFill>
                <a:schemeClr val="bg2">
                  <a:lumMod val="10000"/>
                </a:schemeClr>
              </a:solidFill>
              <a:latin typeface="Times New Roman" pitchFamily="18" charset="0"/>
              <a:cs typeface="Times New Roman" pitchFamily="18" charset="0"/>
            </a:endParaRPr>
          </a:p>
          <a:p>
            <a:pPr marL="0" indent="450850" algn="just">
              <a:buNone/>
            </a:pPr>
            <a:endParaRPr lang="ru-RU" sz="900" dirty="0">
              <a:solidFill>
                <a:schemeClr val="bg2">
                  <a:lumMod val="10000"/>
                </a:schemeClr>
              </a:solidFill>
            </a:endParaRPr>
          </a:p>
          <a:p>
            <a:pPr marL="0" indent="450850"/>
            <a:endParaRPr lang="ru-RU" sz="900" dirty="0">
              <a:solidFill>
                <a:schemeClr val="bg2">
                  <a:lumMod val="10000"/>
                </a:schemeClr>
              </a:solidFill>
            </a:endParaRPr>
          </a:p>
        </p:txBody>
      </p:sp>
      <p:sp>
        <p:nvSpPr>
          <p:cNvPr id="3" name="Заголовок 2"/>
          <p:cNvSpPr>
            <a:spLocks noGrp="1"/>
          </p:cNvSpPr>
          <p:nvPr>
            <p:ph type="title"/>
          </p:nvPr>
        </p:nvSpPr>
        <p:spPr>
          <a:xfrm>
            <a:off x="1080000" y="237600"/>
            <a:ext cx="7668464" cy="1022400"/>
          </a:xfrm>
        </p:spPr>
        <p:txBody>
          <a:bodyPr/>
          <a:lstStyle/>
          <a:p>
            <a:r>
              <a:rPr lang="ru-RU" sz="1800" b="1" i="1" dirty="0">
                <a:solidFill>
                  <a:schemeClr val="bg2">
                    <a:lumMod val="10000"/>
                  </a:schemeClr>
                </a:solidFill>
              </a:rPr>
              <a:t>Порядок признания места нахождения эффективного управления (места нахождения фактического органа управления) в целях определения </a:t>
            </a:r>
            <a:r>
              <a:rPr lang="ru-RU" sz="1800" b="1" i="1" dirty="0" err="1" smtClean="0">
                <a:solidFill>
                  <a:schemeClr val="bg2">
                    <a:lumMod val="10000"/>
                  </a:schemeClr>
                </a:solidFill>
              </a:rPr>
              <a:t>резидентства</a:t>
            </a:r>
            <a:r>
              <a:rPr lang="ru-RU" sz="1800" b="1" i="1" dirty="0" smtClean="0">
                <a:solidFill>
                  <a:schemeClr val="bg2">
                    <a:lumMod val="10000"/>
                  </a:schemeClr>
                </a:solidFill>
              </a:rPr>
              <a:t> (продолжение)</a:t>
            </a:r>
            <a:endParaRPr lang="ru-RU" sz="1800" dirty="0"/>
          </a:p>
        </p:txBody>
      </p:sp>
      <p:sp>
        <p:nvSpPr>
          <p:cNvPr id="4" name="Номер слайда 3"/>
          <p:cNvSpPr>
            <a:spLocks noGrp="1"/>
          </p:cNvSpPr>
          <p:nvPr>
            <p:ph type="sldNum" sz="quarter" idx="12"/>
          </p:nvPr>
        </p:nvSpPr>
        <p:spPr/>
        <p:txBody>
          <a:bodyPr/>
          <a:lstStyle/>
          <a:p>
            <a:pPr>
              <a:defRPr/>
            </a:pPr>
            <a:r>
              <a:rPr lang="ru-RU" dirty="0"/>
              <a:t>3</a:t>
            </a:r>
            <a:endParaRPr lang="en-GB" dirty="0"/>
          </a:p>
        </p:txBody>
      </p:sp>
    </p:spTree>
    <p:extLst>
      <p:ext uri="{BB962C8B-B14F-4D97-AF65-F5344CB8AC3E}">
        <p14:creationId xmlns:p14="http://schemas.microsoft.com/office/powerpoint/2010/main" val="1616543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ый прямоугольник 4"/>
          <p:cNvSpPr/>
          <p:nvPr/>
        </p:nvSpPr>
        <p:spPr>
          <a:xfrm>
            <a:off x="179512" y="4365104"/>
            <a:ext cx="8640960" cy="223224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
        <p:nvSpPr>
          <p:cNvPr id="2" name="Объект 1"/>
          <p:cNvSpPr>
            <a:spLocks noGrp="1"/>
          </p:cNvSpPr>
          <p:nvPr>
            <p:ph idx="1"/>
          </p:nvPr>
        </p:nvSpPr>
        <p:spPr>
          <a:xfrm>
            <a:off x="467544" y="1556792"/>
            <a:ext cx="8218487" cy="4525963"/>
          </a:xfrm>
        </p:spPr>
        <p:txBody>
          <a:bodyPr/>
          <a:lstStyle/>
          <a:p>
            <a:pPr marL="0" indent="449263" algn="just">
              <a:spcBef>
                <a:spcPts val="600"/>
              </a:spcBef>
              <a:buNone/>
            </a:pPr>
            <a:r>
              <a:rPr lang="ru-RU" sz="1200" b="1" dirty="0" smtClean="0">
                <a:solidFill>
                  <a:schemeClr val="bg2">
                    <a:lumMod val="10000"/>
                  </a:schemeClr>
                </a:solidFill>
              </a:rPr>
              <a:t>Действующий порядок:</a:t>
            </a:r>
          </a:p>
          <a:p>
            <a:pPr marL="0" indent="449263" algn="just">
              <a:spcBef>
                <a:spcPts val="600"/>
              </a:spcBef>
              <a:buNone/>
            </a:pPr>
            <a:r>
              <a:rPr lang="ru-RU" sz="1200" dirty="0" smtClean="0">
                <a:solidFill>
                  <a:schemeClr val="bg2">
                    <a:lumMod val="10000"/>
                  </a:schemeClr>
                </a:solidFill>
              </a:rPr>
              <a:t>Филиалы и представительства нерезидента, деятельность которых не приводит к образованию ПУ в связи с осуществлением ими подготовительной и вспомогательной деятельности в РК обязаны исполнять налоговые обязательства в общеустановленном порядке.</a:t>
            </a:r>
          </a:p>
          <a:p>
            <a:pPr marL="0" indent="449263" algn="just">
              <a:spcBef>
                <a:spcPts val="600"/>
              </a:spcBef>
              <a:buNone/>
            </a:pPr>
            <a:r>
              <a:rPr lang="ru-RU" sz="1200" b="1" dirty="0">
                <a:solidFill>
                  <a:schemeClr val="bg2">
                    <a:lumMod val="10000"/>
                  </a:schemeClr>
                </a:solidFill>
              </a:rPr>
              <a:t>На практике:</a:t>
            </a:r>
          </a:p>
          <a:p>
            <a:pPr marL="0" indent="449263" algn="just">
              <a:spcBef>
                <a:spcPts val="600"/>
              </a:spcBef>
              <a:buNone/>
            </a:pPr>
            <a:r>
              <a:rPr lang="ru-RU" sz="1200" dirty="0" smtClean="0">
                <a:solidFill>
                  <a:schemeClr val="bg2">
                    <a:lumMod val="10000"/>
                  </a:schemeClr>
                </a:solidFill>
              </a:rPr>
              <a:t>В связи с отсутствием отдельных положений в НК, сумма финансирования, полученная филиалом и представительством нерезидента, деятельность которых не приводит к образованию ПУ, включается в СГД и отражается в декларации по корпоративному подоходному налогу ФНО 100.00 и в случае возникновения налогооблагаемого дохода осуществляется исчисление и уплата корпоративного подоходного налога. </a:t>
            </a:r>
          </a:p>
          <a:p>
            <a:pPr marL="0" indent="449263" algn="just">
              <a:spcBef>
                <a:spcPts val="600"/>
              </a:spcBef>
              <a:buNone/>
            </a:pPr>
            <a:r>
              <a:rPr lang="ru-RU" sz="1200" dirty="0" smtClean="0">
                <a:solidFill>
                  <a:schemeClr val="bg2">
                    <a:lumMod val="10000"/>
                  </a:schemeClr>
                </a:solidFill>
              </a:rPr>
              <a:t>Однако, согласно Конвенциям об </a:t>
            </a:r>
            <a:r>
              <a:rPr lang="ru-RU" sz="1200" dirty="0" err="1" smtClean="0">
                <a:solidFill>
                  <a:schemeClr val="bg2">
                    <a:lumMod val="10000"/>
                  </a:schemeClr>
                </a:solidFill>
              </a:rPr>
              <a:t>избежании</a:t>
            </a:r>
            <a:r>
              <a:rPr lang="ru-RU" sz="1200" dirty="0" smtClean="0">
                <a:solidFill>
                  <a:schemeClr val="bg2">
                    <a:lumMod val="10000"/>
                  </a:schemeClr>
                </a:solidFill>
              </a:rPr>
              <a:t> двойного налогообложения такие средства подлежат освобождению от налогообложения. В результате возникает необходимость проведения сложной процедуры возврата ранее уплаченных налогов через налоговую проверку. Таким образом, применение положений Конвенций усложнено.</a:t>
            </a:r>
          </a:p>
          <a:p>
            <a:pPr marL="177800" indent="273050">
              <a:spcBef>
                <a:spcPts val="600"/>
              </a:spcBef>
              <a:buFont typeface="Wingdings" pitchFamily="2" charset="2"/>
              <a:buChar char="ü"/>
            </a:pPr>
            <a:r>
              <a:rPr lang="ru-RU" sz="1200" b="1" u="sng" dirty="0">
                <a:solidFill>
                  <a:schemeClr val="bg2">
                    <a:lumMod val="10000"/>
                  </a:schemeClr>
                </a:solidFill>
              </a:rPr>
              <a:t>Предлагается:</a:t>
            </a:r>
          </a:p>
          <a:p>
            <a:pPr marL="0" indent="449263" algn="just">
              <a:spcBef>
                <a:spcPts val="600"/>
              </a:spcBef>
              <a:buNone/>
            </a:pPr>
            <a:r>
              <a:rPr lang="ru-RU" sz="1200" dirty="0">
                <a:solidFill>
                  <a:schemeClr val="bg2">
                    <a:lumMod val="10000"/>
                  </a:schemeClr>
                </a:solidFill>
              </a:rPr>
              <a:t>1) Активы, полученные от юридического лица-нерезидента для обеспечения вспомогательной и подготовительной деятельности филиала или представительства, не приводящей к образованию постоянного учреждения в соответствии с международным договором или Налоговым кодексом не признавать доходом такого филиала или представительства. При этом такой филиал или представительство не вправе также относить на вычеты расходы, произведенные за счет активов, полученных от юридического лица-нерезидента для обеспечения вспомогательной и подготовительной деятельности.</a:t>
            </a:r>
          </a:p>
          <a:p>
            <a:pPr marL="0" indent="449263" algn="just">
              <a:spcBef>
                <a:spcPts val="600"/>
              </a:spcBef>
              <a:buNone/>
            </a:pPr>
            <a:r>
              <a:rPr lang="ru-RU" sz="1200" dirty="0">
                <a:solidFill>
                  <a:schemeClr val="bg2">
                    <a:lumMod val="10000"/>
                  </a:schemeClr>
                </a:solidFill>
              </a:rPr>
              <a:t>2) Разработано приложение 8 «Активы, полученные от юридического лица – нерезидента для обеспечения вспомогательной и (или) подготовительной деятельности филиала или представительства, не приводящей к образованию постоянного учреждения в соответствии с международным договором или Налоговым кодексом » к ФНО 100.00 «Декларация по КПН», вступившее в силу с 01.01.2017г.</a:t>
            </a:r>
          </a:p>
          <a:p>
            <a:pPr marL="0" indent="449263" algn="just">
              <a:buNone/>
            </a:pPr>
            <a:endParaRPr lang="ru-RU" sz="1600" dirty="0">
              <a:solidFill>
                <a:schemeClr val="bg2">
                  <a:lumMod val="10000"/>
                </a:schemeClr>
              </a:solidFill>
            </a:endParaRPr>
          </a:p>
        </p:txBody>
      </p:sp>
      <p:sp>
        <p:nvSpPr>
          <p:cNvPr id="3" name="Заголовок 2"/>
          <p:cNvSpPr>
            <a:spLocks noGrp="1"/>
          </p:cNvSpPr>
          <p:nvPr>
            <p:ph type="title"/>
          </p:nvPr>
        </p:nvSpPr>
        <p:spPr>
          <a:xfrm>
            <a:off x="1043608" y="260648"/>
            <a:ext cx="7848872" cy="1022400"/>
          </a:xfrm>
        </p:spPr>
        <p:txBody>
          <a:bodyPr anchor="t"/>
          <a:lstStyle/>
          <a:p>
            <a:pPr algn="just"/>
            <a:r>
              <a:rPr lang="ru-RU" sz="1800" b="1" i="1" dirty="0" smtClean="0">
                <a:solidFill>
                  <a:schemeClr val="bg2">
                    <a:lumMod val="10000"/>
                  </a:schemeClr>
                </a:solidFill>
              </a:rPr>
              <a:t/>
            </a:r>
            <a:br>
              <a:rPr lang="ru-RU" sz="1800" b="1" i="1" dirty="0" smtClean="0">
                <a:solidFill>
                  <a:schemeClr val="bg2">
                    <a:lumMod val="10000"/>
                  </a:schemeClr>
                </a:solidFill>
              </a:rPr>
            </a:br>
            <a:r>
              <a:rPr lang="ru-RU" sz="1800" b="1" i="1" dirty="0" smtClean="0">
                <a:solidFill>
                  <a:schemeClr val="bg2">
                    <a:lumMod val="10000"/>
                  </a:schemeClr>
                </a:solidFill>
              </a:rPr>
              <a:t>Налогообложение филиалов, представительств</a:t>
            </a:r>
            <a:r>
              <a:rPr lang="ru-RU" sz="1800" b="1" i="1" dirty="0">
                <a:solidFill>
                  <a:schemeClr val="bg2">
                    <a:lumMod val="10000"/>
                  </a:schemeClr>
                </a:solidFill>
              </a:rPr>
              <a:t>,  </a:t>
            </a:r>
            <a:r>
              <a:rPr lang="ru-RU" sz="1800" b="1" i="1" dirty="0" smtClean="0">
                <a:solidFill>
                  <a:schemeClr val="bg2">
                    <a:lumMod val="10000"/>
                  </a:schemeClr>
                </a:solidFill>
              </a:rPr>
              <a:t/>
            </a:r>
            <a:br>
              <a:rPr lang="ru-RU" sz="1800" b="1" i="1" dirty="0" smtClean="0">
                <a:solidFill>
                  <a:schemeClr val="bg2">
                    <a:lumMod val="10000"/>
                  </a:schemeClr>
                </a:solidFill>
              </a:rPr>
            </a:br>
            <a:r>
              <a:rPr lang="ru-RU" sz="1800" b="1" i="1" dirty="0" smtClean="0">
                <a:solidFill>
                  <a:schemeClr val="bg2">
                    <a:lumMod val="10000"/>
                  </a:schemeClr>
                </a:solidFill>
              </a:rPr>
              <a:t>деятельность </a:t>
            </a:r>
            <a:r>
              <a:rPr lang="ru-RU" sz="1800" b="1" i="1" dirty="0">
                <a:solidFill>
                  <a:schemeClr val="bg2">
                    <a:lumMod val="10000"/>
                  </a:schemeClr>
                </a:solidFill>
              </a:rPr>
              <a:t>которых не приводит к образованию ПУ</a:t>
            </a:r>
            <a:endParaRPr lang="ru-RU" sz="1800" b="1" dirty="0">
              <a:solidFill>
                <a:schemeClr val="bg2">
                  <a:lumMod val="10000"/>
                </a:schemeClr>
              </a:solidFill>
            </a:endParaRPr>
          </a:p>
        </p:txBody>
      </p:sp>
      <p:sp>
        <p:nvSpPr>
          <p:cNvPr id="4" name="Номер слайда 3"/>
          <p:cNvSpPr>
            <a:spLocks noGrp="1"/>
          </p:cNvSpPr>
          <p:nvPr>
            <p:ph type="sldNum" sz="quarter" idx="12"/>
          </p:nvPr>
        </p:nvSpPr>
        <p:spPr/>
        <p:txBody>
          <a:bodyPr/>
          <a:lstStyle/>
          <a:p>
            <a:pPr>
              <a:defRPr/>
            </a:pPr>
            <a:r>
              <a:rPr lang="ru-RU" dirty="0"/>
              <a:t>4</a:t>
            </a:r>
            <a:endParaRPr lang="en-GB" dirty="0"/>
          </a:p>
        </p:txBody>
      </p:sp>
    </p:spTree>
    <p:extLst>
      <p:ext uri="{BB962C8B-B14F-4D97-AF65-F5344CB8AC3E}">
        <p14:creationId xmlns:p14="http://schemas.microsoft.com/office/powerpoint/2010/main" val="3257757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ый прямоугольник 4"/>
          <p:cNvSpPr/>
          <p:nvPr/>
        </p:nvSpPr>
        <p:spPr>
          <a:xfrm>
            <a:off x="273617" y="3068960"/>
            <a:ext cx="8532440" cy="331236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
        <p:nvSpPr>
          <p:cNvPr id="2" name="Объект 1"/>
          <p:cNvSpPr>
            <a:spLocks noGrp="1"/>
          </p:cNvSpPr>
          <p:nvPr>
            <p:ph idx="1"/>
          </p:nvPr>
        </p:nvSpPr>
        <p:spPr>
          <a:xfrm>
            <a:off x="251520" y="1340768"/>
            <a:ext cx="8434511" cy="4680520"/>
          </a:xfrm>
        </p:spPr>
        <p:txBody>
          <a:bodyPr/>
          <a:lstStyle/>
          <a:p>
            <a:pPr marL="0" indent="449263" algn="just">
              <a:spcBef>
                <a:spcPts val="0"/>
              </a:spcBef>
              <a:buNone/>
            </a:pPr>
            <a:r>
              <a:rPr lang="ru-RU" sz="1200" b="1" dirty="0" smtClean="0">
                <a:solidFill>
                  <a:schemeClr val="bg2">
                    <a:lumMod val="10000"/>
                  </a:schemeClr>
                </a:solidFill>
              </a:rPr>
              <a:t>Действующий порядок:</a:t>
            </a:r>
          </a:p>
          <a:p>
            <a:pPr marL="0" indent="449263" algn="just">
              <a:spcBef>
                <a:spcPts val="0"/>
              </a:spcBef>
              <a:buNone/>
            </a:pPr>
            <a:r>
              <a:rPr lang="ru-RU" sz="1200" dirty="0" smtClean="0">
                <a:solidFill>
                  <a:schemeClr val="bg2">
                    <a:lumMod val="10000"/>
                  </a:schemeClr>
                </a:solidFill>
              </a:rPr>
              <a:t>Действует только один метод подтверждения </a:t>
            </a:r>
            <a:r>
              <a:rPr lang="ru-RU" sz="1200" dirty="0" err="1" smtClean="0">
                <a:solidFill>
                  <a:schemeClr val="bg2">
                    <a:lumMod val="10000"/>
                  </a:schemeClr>
                </a:solidFill>
              </a:rPr>
              <a:t>резидентства</a:t>
            </a:r>
            <a:r>
              <a:rPr lang="ru-RU" sz="1200" dirty="0" smtClean="0">
                <a:solidFill>
                  <a:schemeClr val="bg2">
                    <a:lumMod val="10000"/>
                  </a:schemeClr>
                </a:solidFill>
              </a:rPr>
              <a:t> для резидента и нерезидента – на бумажном носителе с обязательным его апостилированием,  либо легализацией.</a:t>
            </a:r>
          </a:p>
          <a:p>
            <a:pPr marL="0" indent="449263" algn="just">
              <a:spcBef>
                <a:spcPts val="0"/>
              </a:spcBef>
              <a:buNone/>
            </a:pPr>
            <a:endParaRPr lang="ru-RU" sz="1200" dirty="0" smtClean="0">
              <a:solidFill>
                <a:schemeClr val="bg2">
                  <a:lumMod val="10000"/>
                </a:schemeClr>
              </a:solidFill>
            </a:endParaRPr>
          </a:p>
          <a:p>
            <a:pPr marL="0" indent="449263" algn="just">
              <a:spcBef>
                <a:spcPts val="0"/>
              </a:spcBef>
              <a:buNone/>
            </a:pPr>
            <a:r>
              <a:rPr lang="ru-RU" sz="1200" b="1" dirty="0">
                <a:solidFill>
                  <a:schemeClr val="bg2">
                    <a:lumMod val="10000"/>
                  </a:schemeClr>
                </a:solidFill>
              </a:rPr>
              <a:t>На </a:t>
            </a:r>
            <a:r>
              <a:rPr lang="ru-RU" sz="1200" b="1" dirty="0" smtClean="0">
                <a:solidFill>
                  <a:schemeClr val="bg2">
                    <a:lumMod val="10000"/>
                  </a:schemeClr>
                </a:solidFill>
              </a:rPr>
              <a:t>практике:</a:t>
            </a:r>
          </a:p>
          <a:p>
            <a:pPr marL="0" indent="449263" algn="just">
              <a:spcBef>
                <a:spcPts val="0"/>
              </a:spcBef>
              <a:buNone/>
            </a:pPr>
            <a:r>
              <a:rPr lang="ru-RU" sz="1200" dirty="0" smtClean="0">
                <a:solidFill>
                  <a:schemeClr val="bg2">
                    <a:lumMod val="10000"/>
                  </a:schemeClr>
                </a:solidFill>
              </a:rPr>
              <a:t>1) у нерезидента и резидента отсутствуют другие альтернативные методы подтверждения </a:t>
            </a:r>
            <a:r>
              <a:rPr lang="ru-RU" sz="1200" dirty="0" err="1" smtClean="0">
                <a:solidFill>
                  <a:schemeClr val="bg2">
                    <a:lumMod val="10000"/>
                  </a:schemeClr>
                </a:solidFill>
              </a:rPr>
              <a:t>резидентства</a:t>
            </a:r>
            <a:r>
              <a:rPr lang="ru-RU" sz="1200" dirty="0" smtClean="0">
                <a:solidFill>
                  <a:schemeClr val="bg2">
                    <a:lumMod val="10000"/>
                  </a:schemeClr>
                </a:solidFill>
              </a:rPr>
              <a:t>;</a:t>
            </a:r>
          </a:p>
          <a:p>
            <a:pPr marL="0" indent="449263" algn="just">
              <a:spcBef>
                <a:spcPts val="0"/>
              </a:spcBef>
              <a:buNone/>
            </a:pPr>
            <a:r>
              <a:rPr lang="ru-RU" sz="1200" dirty="0" smtClean="0">
                <a:solidFill>
                  <a:schemeClr val="bg2">
                    <a:lumMod val="10000"/>
                  </a:schemeClr>
                </a:solidFill>
              </a:rPr>
              <a:t>2)</a:t>
            </a:r>
            <a:r>
              <a:rPr lang="ru-RU" sz="1200" dirty="0">
                <a:solidFill>
                  <a:schemeClr val="bg2">
                    <a:lumMod val="10000"/>
                  </a:schemeClr>
                </a:solidFill>
              </a:rPr>
              <a:t> </a:t>
            </a:r>
            <a:r>
              <a:rPr lang="ru-RU" sz="1200" dirty="0" smtClean="0">
                <a:solidFill>
                  <a:schemeClr val="bg2">
                    <a:lumMod val="10000"/>
                  </a:schemeClr>
                </a:solidFill>
              </a:rPr>
              <a:t>в международной практике  некоторые страны производят выдачу и прием документа, подтверждающего резидентства только в электронном виде (Молдова</a:t>
            </a:r>
            <a:r>
              <a:rPr lang="ru-RU" sz="1200" dirty="0">
                <a:solidFill>
                  <a:schemeClr val="bg2">
                    <a:lumMod val="10000"/>
                  </a:schemeClr>
                </a:solidFill>
              </a:rPr>
              <a:t>, Грузия, </a:t>
            </a:r>
            <a:r>
              <a:rPr lang="ru-RU" sz="1200" dirty="0" smtClean="0">
                <a:solidFill>
                  <a:schemeClr val="bg2">
                    <a:lumMod val="10000"/>
                  </a:schemeClr>
                </a:solidFill>
              </a:rPr>
              <a:t>Испания, Португалия и т.д.). </a:t>
            </a:r>
          </a:p>
          <a:p>
            <a:pPr marL="0" indent="449263" algn="just">
              <a:spcBef>
                <a:spcPts val="0"/>
              </a:spcBef>
              <a:buNone/>
            </a:pPr>
            <a:endParaRPr lang="ru-RU" sz="1200" dirty="0" smtClean="0">
              <a:solidFill>
                <a:schemeClr val="bg2">
                  <a:lumMod val="10000"/>
                </a:schemeClr>
              </a:solidFill>
            </a:endParaRPr>
          </a:p>
          <a:p>
            <a:pPr algn="just">
              <a:spcBef>
                <a:spcPts val="0"/>
              </a:spcBef>
              <a:buFont typeface="Wingdings" pitchFamily="2" charset="2"/>
              <a:buChar char="ü"/>
            </a:pPr>
            <a:endParaRPr lang="ru-RU" sz="1200" b="1" u="sng" dirty="0" smtClean="0">
              <a:solidFill>
                <a:schemeClr val="bg2">
                  <a:lumMod val="10000"/>
                </a:schemeClr>
              </a:solidFill>
            </a:endParaRPr>
          </a:p>
          <a:p>
            <a:pPr marL="177800" indent="273050" algn="just">
              <a:spcBef>
                <a:spcPts val="0"/>
              </a:spcBef>
              <a:buFont typeface="Wingdings" pitchFamily="2" charset="2"/>
              <a:buChar char="ü"/>
              <a:tabLst>
                <a:tab pos="355600" algn="l"/>
              </a:tabLst>
            </a:pPr>
            <a:r>
              <a:rPr lang="ru-RU" sz="1200" b="1" u="sng" dirty="0" smtClean="0">
                <a:solidFill>
                  <a:schemeClr val="bg2">
                    <a:lumMod val="10000"/>
                  </a:schemeClr>
                </a:solidFill>
              </a:rPr>
              <a:t>Предлагается:</a:t>
            </a:r>
          </a:p>
          <a:p>
            <a:pPr marL="0" indent="449263" algn="just">
              <a:spcBef>
                <a:spcPts val="0"/>
              </a:spcBef>
              <a:buNone/>
            </a:pPr>
            <a:endParaRPr lang="ru-RU" sz="1200" b="1" u="sng" dirty="0">
              <a:solidFill>
                <a:schemeClr val="bg2">
                  <a:lumMod val="10000"/>
                </a:schemeClr>
              </a:solidFill>
            </a:endParaRPr>
          </a:p>
          <a:p>
            <a:pPr marL="0" indent="449263" algn="just">
              <a:spcBef>
                <a:spcPts val="0"/>
              </a:spcBef>
              <a:buNone/>
            </a:pPr>
            <a:r>
              <a:rPr lang="ru-RU" sz="1200" b="1" dirty="0" smtClean="0">
                <a:solidFill>
                  <a:schemeClr val="bg2">
                    <a:lumMod val="10000"/>
                  </a:schemeClr>
                </a:solidFill>
              </a:rPr>
              <a:t>1) </a:t>
            </a:r>
            <a:r>
              <a:rPr lang="ru-RU" sz="1200" b="1" i="1" dirty="0" smtClean="0">
                <a:solidFill>
                  <a:schemeClr val="bg2">
                    <a:lumMod val="10000"/>
                  </a:schemeClr>
                </a:solidFill>
              </a:rPr>
              <a:t>упростить </a:t>
            </a:r>
            <a:r>
              <a:rPr lang="ru-RU" sz="1200" b="1" i="1" dirty="0">
                <a:solidFill>
                  <a:schemeClr val="bg2">
                    <a:lumMod val="10000"/>
                  </a:schemeClr>
                </a:solidFill>
              </a:rPr>
              <a:t>процедуру получения резидентом в налоговых органах РК сертификата </a:t>
            </a:r>
            <a:r>
              <a:rPr lang="ru-RU" sz="1200" b="1" i="1" dirty="0" err="1">
                <a:solidFill>
                  <a:schemeClr val="bg2">
                    <a:lumMod val="10000"/>
                  </a:schemeClr>
                </a:solidFill>
              </a:rPr>
              <a:t>резидентства</a:t>
            </a:r>
            <a:r>
              <a:rPr lang="ru-RU" sz="1200" b="1" i="1" dirty="0">
                <a:solidFill>
                  <a:schemeClr val="bg2">
                    <a:lumMod val="10000"/>
                  </a:schemeClr>
                </a:solidFill>
              </a:rPr>
              <a:t> </a:t>
            </a:r>
            <a:r>
              <a:rPr lang="ru-RU" sz="1200" dirty="0" smtClean="0">
                <a:solidFill>
                  <a:schemeClr val="bg2">
                    <a:lumMod val="10000"/>
                  </a:schemeClr>
                </a:solidFill>
              </a:rPr>
              <a:t>путем:</a:t>
            </a:r>
          </a:p>
          <a:p>
            <a:pPr marL="0" indent="449263" algn="just">
              <a:spcBef>
                <a:spcPts val="0"/>
              </a:spcBef>
              <a:buNone/>
            </a:pPr>
            <a:r>
              <a:rPr lang="ru-RU" sz="1200" dirty="0" smtClean="0">
                <a:solidFill>
                  <a:schemeClr val="bg2">
                    <a:lumMod val="10000"/>
                  </a:schemeClr>
                </a:solidFill>
              </a:rPr>
              <a:t>- отмены </a:t>
            </a:r>
            <a:r>
              <a:rPr lang="ru-RU" sz="1200" dirty="0">
                <a:solidFill>
                  <a:schemeClr val="bg2">
                    <a:lumMod val="10000"/>
                  </a:schemeClr>
                </a:solidFill>
              </a:rPr>
              <a:t>обязанности по предоставлению документов к </a:t>
            </a:r>
            <a:r>
              <a:rPr lang="ru-RU" sz="1200" dirty="0" smtClean="0">
                <a:solidFill>
                  <a:schemeClr val="bg2">
                    <a:lumMod val="10000"/>
                  </a:schemeClr>
                </a:solidFill>
              </a:rPr>
              <a:t>заявлению;</a:t>
            </a:r>
          </a:p>
          <a:p>
            <a:pPr marL="0" indent="449263" algn="just">
              <a:spcBef>
                <a:spcPts val="0"/>
              </a:spcBef>
              <a:buNone/>
            </a:pPr>
            <a:r>
              <a:rPr lang="ru-RU" sz="1200" dirty="0" smtClean="0">
                <a:solidFill>
                  <a:schemeClr val="bg2">
                    <a:lumMod val="10000"/>
                  </a:schemeClr>
                </a:solidFill>
              </a:rPr>
              <a:t>- сокращения </a:t>
            </a:r>
            <a:r>
              <a:rPr lang="ru-RU" sz="1200" dirty="0">
                <a:solidFill>
                  <a:schemeClr val="bg2">
                    <a:lumMod val="10000"/>
                  </a:schemeClr>
                </a:solidFill>
              </a:rPr>
              <a:t>срока рассмотрения заявления с 15 календарных дней </a:t>
            </a:r>
            <a:r>
              <a:rPr lang="ru-RU" sz="1200" dirty="0" smtClean="0">
                <a:solidFill>
                  <a:schemeClr val="bg2">
                    <a:lumMod val="10000"/>
                  </a:schemeClr>
                </a:solidFill>
              </a:rPr>
              <a:t>10 календарных </a:t>
            </a:r>
            <a:r>
              <a:rPr lang="ru-RU" sz="1200" dirty="0">
                <a:solidFill>
                  <a:schemeClr val="bg2">
                    <a:lumMod val="10000"/>
                  </a:schemeClr>
                </a:solidFill>
              </a:rPr>
              <a:t>дней;</a:t>
            </a:r>
          </a:p>
          <a:p>
            <a:pPr marL="0" indent="449263" algn="just">
              <a:spcBef>
                <a:spcPts val="0"/>
              </a:spcBef>
              <a:buNone/>
            </a:pPr>
            <a:r>
              <a:rPr lang="ru-RU" sz="1200" dirty="0" smtClean="0">
                <a:solidFill>
                  <a:schemeClr val="bg2">
                    <a:lumMod val="10000"/>
                  </a:schemeClr>
                </a:solidFill>
              </a:rPr>
              <a:t>- оптимизации  </a:t>
            </a:r>
            <a:r>
              <a:rPr lang="ru-RU" sz="1200" dirty="0">
                <a:solidFill>
                  <a:schemeClr val="bg2">
                    <a:lumMod val="10000"/>
                  </a:schemeClr>
                </a:solidFill>
              </a:rPr>
              <a:t>и совершенствования форм заявлений (упрощение действующей формы</a:t>
            </a:r>
            <a:r>
              <a:rPr lang="ru-RU" sz="1200" dirty="0" smtClean="0">
                <a:solidFill>
                  <a:schemeClr val="bg2">
                    <a:lumMod val="10000"/>
                  </a:schemeClr>
                </a:solidFill>
              </a:rPr>
              <a:t>);</a:t>
            </a:r>
          </a:p>
          <a:p>
            <a:pPr marL="0" indent="449263" algn="just">
              <a:spcBef>
                <a:spcPts val="0"/>
              </a:spcBef>
              <a:buNone/>
              <a:tabLst>
                <a:tab pos="355600" algn="l"/>
              </a:tabLst>
            </a:pPr>
            <a:r>
              <a:rPr lang="ru-RU" sz="1200" dirty="0" smtClean="0">
                <a:solidFill>
                  <a:schemeClr val="bg2">
                    <a:lumMod val="10000"/>
                  </a:schemeClr>
                </a:solidFill>
              </a:rPr>
              <a:t>- автоматизации </a:t>
            </a:r>
            <a:r>
              <a:rPr lang="ru-RU" sz="1200" dirty="0">
                <a:solidFill>
                  <a:schemeClr val="bg2">
                    <a:lumMod val="10000"/>
                  </a:schemeClr>
                </a:solidFill>
              </a:rPr>
              <a:t>(внедрения электронного заявления для получения сертификата </a:t>
            </a:r>
            <a:r>
              <a:rPr lang="ru-RU" sz="1200" dirty="0" err="1">
                <a:solidFill>
                  <a:schemeClr val="bg2">
                    <a:lumMod val="10000"/>
                  </a:schemeClr>
                </a:solidFill>
              </a:rPr>
              <a:t>резидентства</a:t>
            </a:r>
            <a:r>
              <a:rPr lang="ru-RU" sz="1200" dirty="0">
                <a:solidFill>
                  <a:schemeClr val="bg2">
                    <a:lumMod val="10000"/>
                  </a:schemeClr>
                </a:solidFill>
              </a:rPr>
              <a:t> и выдачи  сертификатов </a:t>
            </a:r>
            <a:r>
              <a:rPr lang="ru-RU" sz="1200" dirty="0" err="1">
                <a:solidFill>
                  <a:schemeClr val="bg2">
                    <a:lumMod val="10000"/>
                  </a:schemeClr>
                </a:solidFill>
              </a:rPr>
              <a:t>резидентства</a:t>
            </a:r>
            <a:r>
              <a:rPr lang="ru-RU" sz="1200" dirty="0">
                <a:solidFill>
                  <a:schemeClr val="bg2">
                    <a:lumMod val="10000"/>
                  </a:schemeClr>
                </a:solidFill>
              </a:rPr>
              <a:t> в     электронном виде с  размещением копии такого документа на сайте КГД </a:t>
            </a:r>
            <a:r>
              <a:rPr lang="ru-RU" sz="1200" dirty="0" smtClean="0">
                <a:solidFill>
                  <a:schemeClr val="bg2">
                    <a:lumMod val="10000"/>
                  </a:schemeClr>
                </a:solidFill>
              </a:rPr>
              <a:t>);</a:t>
            </a:r>
          </a:p>
          <a:p>
            <a:pPr marL="0" indent="449263" algn="just">
              <a:spcBef>
                <a:spcPts val="0"/>
              </a:spcBef>
              <a:buNone/>
              <a:tabLst>
                <a:tab pos="355600" algn="l"/>
              </a:tabLst>
            </a:pPr>
            <a:r>
              <a:rPr lang="ru-RU" sz="1200" dirty="0" smtClean="0">
                <a:solidFill>
                  <a:schemeClr val="bg2">
                    <a:lumMod val="10000"/>
                  </a:schemeClr>
                </a:solidFill>
              </a:rPr>
              <a:t>- разработки </a:t>
            </a:r>
            <a:r>
              <a:rPr lang="ru-RU" sz="1200" dirty="0">
                <a:solidFill>
                  <a:schemeClr val="bg2">
                    <a:lumMod val="10000"/>
                  </a:schemeClr>
                </a:solidFill>
              </a:rPr>
              <a:t>электронного документа, подтверждающего </a:t>
            </a:r>
            <a:r>
              <a:rPr lang="ru-RU" sz="1200" dirty="0" err="1">
                <a:solidFill>
                  <a:schemeClr val="bg2">
                    <a:lumMod val="10000"/>
                  </a:schemeClr>
                </a:solidFill>
              </a:rPr>
              <a:t>резидентсва</a:t>
            </a:r>
            <a:r>
              <a:rPr lang="ru-RU" sz="1200" dirty="0">
                <a:solidFill>
                  <a:schemeClr val="bg2">
                    <a:lumMod val="10000"/>
                  </a:schemeClr>
                </a:solidFill>
              </a:rPr>
              <a:t> и совершенствование действующей бумажной  формы сертификата </a:t>
            </a:r>
            <a:r>
              <a:rPr lang="ru-RU" sz="1200" dirty="0" err="1" smtClean="0">
                <a:solidFill>
                  <a:schemeClr val="bg2">
                    <a:lumMod val="10000"/>
                  </a:schemeClr>
                </a:solidFill>
              </a:rPr>
              <a:t>резидентства</a:t>
            </a:r>
            <a:r>
              <a:rPr lang="ru-RU" sz="1200" dirty="0" smtClean="0">
                <a:solidFill>
                  <a:schemeClr val="bg2">
                    <a:lumMod val="10000"/>
                  </a:schemeClr>
                </a:solidFill>
              </a:rPr>
              <a:t>.</a:t>
            </a:r>
          </a:p>
          <a:p>
            <a:pPr marL="0" indent="450850" algn="just">
              <a:spcBef>
                <a:spcPts val="0"/>
              </a:spcBef>
              <a:buNone/>
            </a:pPr>
            <a:endParaRPr lang="ru-RU" sz="1200" i="1" u="sng" dirty="0" smtClean="0">
              <a:solidFill>
                <a:schemeClr val="bg2">
                  <a:lumMod val="10000"/>
                </a:schemeClr>
              </a:solidFill>
            </a:endParaRPr>
          </a:p>
          <a:p>
            <a:pPr marL="0" indent="450850" algn="just">
              <a:spcBef>
                <a:spcPts val="0"/>
              </a:spcBef>
              <a:buNone/>
            </a:pPr>
            <a:r>
              <a:rPr lang="ru-RU" sz="1200" i="1" u="sng" dirty="0" err="1" smtClean="0">
                <a:solidFill>
                  <a:schemeClr val="bg2">
                    <a:lumMod val="10000"/>
                  </a:schemeClr>
                </a:solidFill>
              </a:rPr>
              <a:t>Справочно</a:t>
            </a:r>
            <a:r>
              <a:rPr lang="ru-RU" sz="1200" i="1" u="sng" dirty="0" smtClean="0">
                <a:solidFill>
                  <a:schemeClr val="bg2">
                    <a:lumMod val="10000"/>
                  </a:schemeClr>
                </a:solidFill>
              </a:rPr>
              <a:t>:</a:t>
            </a:r>
            <a:r>
              <a:rPr lang="ru-RU" sz="1200" i="1" u="sng" dirty="0"/>
              <a:t> </a:t>
            </a:r>
            <a:r>
              <a:rPr lang="ru-RU" sz="1200" i="1" dirty="0">
                <a:solidFill>
                  <a:schemeClr val="bg2">
                    <a:lumMod val="10000"/>
                  </a:schemeClr>
                </a:solidFill>
              </a:rPr>
              <a:t>с 01.01.2017 был внедрен прием бумажной копии электронного сертификата </a:t>
            </a:r>
            <a:r>
              <a:rPr lang="ru-RU" sz="1200" i="1" dirty="0" err="1">
                <a:solidFill>
                  <a:schemeClr val="bg2">
                    <a:lumMod val="10000"/>
                  </a:schemeClr>
                </a:solidFill>
              </a:rPr>
              <a:t>резидентства</a:t>
            </a:r>
            <a:r>
              <a:rPr lang="ru-RU" sz="1200" i="1" dirty="0">
                <a:solidFill>
                  <a:schemeClr val="bg2">
                    <a:lumMod val="10000"/>
                  </a:schemeClr>
                </a:solidFill>
              </a:rPr>
              <a:t>, размещенного на сайте компетентного органа иностранного государства без </a:t>
            </a:r>
            <a:r>
              <a:rPr lang="ru-RU" sz="1200" i="1" dirty="0" err="1">
                <a:solidFill>
                  <a:schemeClr val="bg2">
                    <a:lumMod val="10000"/>
                  </a:schemeClr>
                </a:solidFill>
              </a:rPr>
              <a:t>апостилирования</a:t>
            </a:r>
            <a:r>
              <a:rPr lang="ru-RU" sz="1200" i="1" dirty="0">
                <a:solidFill>
                  <a:schemeClr val="bg2">
                    <a:lumMod val="10000"/>
                  </a:schemeClr>
                </a:solidFill>
              </a:rPr>
              <a:t>. Ведется работа по заключению Соглашения</a:t>
            </a:r>
            <a:r>
              <a:rPr lang="ru-RU" sz="1200" dirty="0">
                <a:solidFill>
                  <a:schemeClr val="bg2">
                    <a:lumMod val="10000"/>
                  </a:schemeClr>
                </a:solidFill>
              </a:rPr>
              <a:t> </a:t>
            </a:r>
            <a:r>
              <a:rPr lang="ru-RU" sz="1200" i="1" dirty="0">
                <a:solidFill>
                  <a:schemeClr val="bg2">
                    <a:lumMod val="10000"/>
                  </a:schemeClr>
                </a:solidFill>
              </a:rPr>
              <a:t>со странами СНГ (Узбекистан, Молдова, Армения) по аналогии с Российской Федерацией для исключения формальных процедур заверения документов.</a:t>
            </a:r>
            <a:endParaRPr lang="ru-RU" sz="1200" dirty="0" smtClean="0">
              <a:solidFill>
                <a:schemeClr val="bg2">
                  <a:lumMod val="10000"/>
                </a:schemeClr>
              </a:solidFill>
            </a:endParaRPr>
          </a:p>
          <a:p>
            <a:pPr marL="0" indent="449263" algn="just">
              <a:spcBef>
                <a:spcPts val="0"/>
              </a:spcBef>
              <a:buFont typeface="Arial" pitchFamily="34" charset="0"/>
              <a:buChar char="•"/>
            </a:pPr>
            <a:endParaRPr lang="ru-RU" sz="1200" dirty="0">
              <a:solidFill>
                <a:schemeClr val="bg2">
                  <a:lumMod val="10000"/>
                </a:schemeClr>
              </a:solidFill>
            </a:endParaRPr>
          </a:p>
          <a:p>
            <a:pPr marL="0" indent="0" algn="just">
              <a:buNone/>
            </a:pPr>
            <a:endParaRPr lang="ru-RU" sz="1400" i="1" dirty="0">
              <a:solidFill>
                <a:schemeClr val="accent2"/>
              </a:solidFill>
            </a:endParaRPr>
          </a:p>
          <a:p>
            <a:pPr algn="just">
              <a:buNone/>
            </a:pPr>
            <a:endParaRPr lang="ru-RU" sz="1600" dirty="0" smtClean="0"/>
          </a:p>
          <a:p>
            <a:pPr algn="just">
              <a:buNone/>
            </a:pPr>
            <a:endParaRPr lang="ru-RU" sz="1600" dirty="0"/>
          </a:p>
        </p:txBody>
      </p:sp>
      <p:sp>
        <p:nvSpPr>
          <p:cNvPr id="3" name="Заголовок 2"/>
          <p:cNvSpPr>
            <a:spLocks noGrp="1"/>
          </p:cNvSpPr>
          <p:nvPr>
            <p:ph type="title"/>
          </p:nvPr>
        </p:nvSpPr>
        <p:spPr>
          <a:xfrm>
            <a:off x="1080000" y="237600"/>
            <a:ext cx="7596456" cy="1022400"/>
          </a:xfrm>
        </p:spPr>
        <p:txBody>
          <a:bodyPr/>
          <a:lstStyle/>
          <a:p>
            <a:r>
              <a:rPr lang="ru-RU" sz="1800" b="1" i="1" dirty="0">
                <a:solidFill>
                  <a:schemeClr val="bg2">
                    <a:lumMod val="10000"/>
                  </a:schemeClr>
                </a:solidFill>
              </a:rPr>
              <a:t>Упрощение процедуры подтверждения </a:t>
            </a:r>
            <a:r>
              <a:rPr lang="ru-RU" sz="1800" b="1" i="1" dirty="0" err="1">
                <a:solidFill>
                  <a:schemeClr val="bg2">
                    <a:lumMod val="10000"/>
                  </a:schemeClr>
                </a:solidFill>
              </a:rPr>
              <a:t>резидентства</a:t>
            </a:r>
            <a:endParaRPr lang="ru-RU" sz="1800" b="1" i="1" dirty="0">
              <a:solidFill>
                <a:schemeClr val="bg2">
                  <a:lumMod val="10000"/>
                </a:schemeClr>
              </a:solidFill>
            </a:endParaRPr>
          </a:p>
        </p:txBody>
      </p:sp>
      <p:sp>
        <p:nvSpPr>
          <p:cNvPr id="4" name="Номер слайда 3"/>
          <p:cNvSpPr>
            <a:spLocks noGrp="1"/>
          </p:cNvSpPr>
          <p:nvPr>
            <p:ph type="sldNum" sz="quarter" idx="12"/>
          </p:nvPr>
        </p:nvSpPr>
        <p:spPr/>
        <p:txBody>
          <a:bodyPr/>
          <a:lstStyle/>
          <a:p>
            <a:pPr>
              <a:defRPr/>
            </a:pPr>
            <a:r>
              <a:rPr lang="ru-RU" dirty="0"/>
              <a:t>5</a:t>
            </a:r>
            <a:endParaRPr lang="en-GB" dirty="0"/>
          </a:p>
        </p:txBody>
      </p:sp>
    </p:spTree>
    <p:extLst>
      <p:ext uri="{BB962C8B-B14F-4D97-AF65-F5344CB8AC3E}">
        <p14:creationId xmlns:p14="http://schemas.microsoft.com/office/powerpoint/2010/main" val="1667375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ый прямоугольник 4"/>
          <p:cNvSpPr/>
          <p:nvPr/>
        </p:nvSpPr>
        <p:spPr>
          <a:xfrm>
            <a:off x="251520" y="1340768"/>
            <a:ext cx="8532440" cy="388843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
        <p:nvSpPr>
          <p:cNvPr id="2" name="Объект 1"/>
          <p:cNvSpPr>
            <a:spLocks noGrp="1"/>
          </p:cNvSpPr>
          <p:nvPr>
            <p:ph idx="1"/>
          </p:nvPr>
        </p:nvSpPr>
        <p:spPr>
          <a:xfrm>
            <a:off x="169964" y="1556792"/>
            <a:ext cx="8434511" cy="4680520"/>
          </a:xfrm>
        </p:spPr>
        <p:txBody>
          <a:bodyPr/>
          <a:lstStyle/>
          <a:p>
            <a:pPr marL="0" indent="449263" algn="just">
              <a:spcBef>
                <a:spcPts val="0"/>
              </a:spcBef>
              <a:buNone/>
            </a:pPr>
            <a:endParaRPr lang="ru-RU" sz="1600" dirty="0" smtClean="0">
              <a:solidFill>
                <a:schemeClr val="bg2">
                  <a:lumMod val="10000"/>
                </a:schemeClr>
              </a:solidFill>
            </a:endParaRPr>
          </a:p>
          <a:p>
            <a:pPr marL="177800" indent="273050" algn="just">
              <a:spcBef>
                <a:spcPts val="0"/>
              </a:spcBef>
              <a:buFont typeface="Wingdings" pitchFamily="2" charset="2"/>
              <a:buChar char="ü"/>
            </a:pPr>
            <a:r>
              <a:rPr lang="ru-RU" sz="1600" b="1" u="sng" dirty="0" smtClean="0">
                <a:solidFill>
                  <a:schemeClr val="bg2">
                    <a:lumMod val="10000"/>
                  </a:schemeClr>
                </a:solidFill>
              </a:rPr>
              <a:t>Предлагается:</a:t>
            </a:r>
          </a:p>
          <a:p>
            <a:pPr marL="0" indent="449263" algn="just">
              <a:spcBef>
                <a:spcPts val="0"/>
              </a:spcBef>
              <a:buNone/>
            </a:pPr>
            <a:endParaRPr lang="ru-RU" sz="1600" b="1" u="sng" dirty="0">
              <a:solidFill>
                <a:schemeClr val="bg2">
                  <a:lumMod val="10000"/>
                </a:schemeClr>
              </a:solidFill>
            </a:endParaRPr>
          </a:p>
          <a:p>
            <a:pPr marL="0" indent="450850" algn="just">
              <a:spcBef>
                <a:spcPts val="0"/>
              </a:spcBef>
              <a:buNone/>
              <a:tabLst>
                <a:tab pos="723900" algn="l"/>
              </a:tabLst>
            </a:pPr>
            <a:r>
              <a:rPr lang="ru-RU" sz="1600" b="1" dirty="0" smtClean="0">
                <a:solidFill>
                  <a:schemeClr val="bg2">
                    <a:lumMod val="10000"/>
                  </a:schemeClr>
                </a:solidFill>
              </a:rPr>
              <a:t>2</a:t>
            </a:r>
            <a:r>
              <a:rPr lang="ru-RU" sz="1600" b="1" dirty="0">
                <a:solidFill>
                  <a:schemeClr val="bg2">
                    <a:lumMod val="10000"/>
                  </a:schemeClr>
                </a:solidFill>
              </a:rPr>
              <a:t>) </a:t>
            </a:r>
            <a:r>
              <a:rPr lang="ru-RU" sz="1600" b="1" i="1" dirty="0">
                <a:solidFill>
                  <a:schemeClr val="bg2">
                    <a:lumMod val="10000"/>
                  </a:schemeClr>
                </a:solidFill>
              </a:rPr>
              <a:t>упростить процедуру получения нерезидентом справки о полученных доходах и уплаченных (удержанных) налогах РК </a:t>
            </a:r>
            <a:r>
              <a:rPr lang="ru-RU" sz="1600" dirty="0">
                <a:solidFill>
                  <a:schemeClr val="bg2">
                    <a:lumMod val="10000"/>
                  </a:schemeClr>
                </a:solidFill>
              </a:rPr>
              <a:t>путем:</a:t>
            </a:r>
          </a:p>
          <a:p>
            <a:pPr marL="95250" indent="355600" algn="just">
              <a:spcBef>
                <a:spcPts val="0"/>
              </a:spcBef>
              <a:buNone/>
              <a:tabLst>
                <a:tab pos="723900" algn="l"/>
              </a:tabLst>
            </a:pPr>
            <a:r>
              <a:rPr lang="ru-RU" sz="1600" dirty="0" smtClean="0">
                <a:solidFill>
                  <a:schemeClr val="bg2">
                    <a:lumMod val="10000"/>
                  </a:schemeClr>
                </a:solidFill>
              </a:rPr>
              <a:t>- сокращения </a:t>
            </a:r>
            <a:r>
              <a:rPr lang="ru-RU" sz="1600" dirty="0">
                <a:solidFill>
                  <a:schemeClr val="bg2">
                    <a:lumMod val="10000"/>
                  </a:schemeClr>
                </a:solidFill>
              </a:rPr>
              <a:t>срока рассмотрения заявления по выдаче справки </a:t>
            </a:r>
            <a:r>
              <a:rPr lang="ru-RU" sz="1600" dirty="0" smtClean="0">
                <a:solidFill>
                  <a:schemeClr val="bg2">
                    <a:lumMod val="10000"/>
                  </a:schemeClr>
                </a:solidFill>
              </a:rPr>
              <a:t>с </a:t>
            </a:r>
            <a:r>
              <a:rPr lang="ru-RU" sz="1600" dirty="0">
                <a:solidFill>
                  <a:schemeClr val="bg2">
                    <a:lumMod val="10000"/>
                  </a:schemeClr>
                </a:solidFill>
              </a:rPr>
              <a:t>15 календарных дней до 10 календарных дней. </a:t>
            </a:r>
            <a:endParaRPr lang="ru-RU" sz="1600" dirty="0" smtClean="0">
              <a:solidFill>
                <a:schemeClr val="bg2">
                  <a:lumMod val="10000"/>
                </a:schemeClr>
              </a:solidFill>
            </a:endParaRPr>
          </a:p>
          <a:p>
            <a:pPr marL="95250" indent="355600" algn="just">
              <a:spcBef>
                <a:spcPts val="0"/>
              </a:spcBef>
              <a:buNone/>
              <a:tabLst>
                <a:tab pos="723900" algn="l"/>
              </a:tabLst>
            </a:pPr>
            <a:r>
              <a:rPr lang="ru-RU" sz="1600" dirty="0" smtClean="0">
                <a:solidFill>
                  <a:schemeClr val="bg2">
                    <a:lumMod val="10000"/>
                  </a:schemeClr>
                </a:solidFill>
              </a:rPr>
              <a:t>- оптимизации  </a:t>
            </a:r>
            <a:r>
              <a:rPr lang="ru-RU" sz="1600" dirty="0">
                <a:solidFill>
                  <a:schemeClr val="bg2">
                    <a:lumMod val="10000"/>
                  </a:schemeClr>
                </a:solidFill>
              </a:rPr>
              <a:t>и совершенствования форм заявлений (упрощение действующей формы); </a:t>
            </a:r>
          </a:p>
          <a:p>
            <a:pPr marL="95250" indent="355600" algn="just">
              <a:spcBef>
                <a:spcPts val="0"/>
              </a:spcBef>
              <a:buNone/>
              <a:tabLst>
                <a:tab pos="723900" algn="l"/>
              </a:tabLst>
            </a:pPr>
            <a:r>
              <a:rPr lang="ru-RU" sz="1600" dirty="0" smtClean="0">
                <a:solidFill>
                  <a:schemeClr val="bg2">
                    <a:lumMod val="10000"/>
                  </a:schemeClr>
                </a:solidFill>
              </a:rPr>
              <a:t>- автоматизации </a:t>
            </a:r>
            <a:r>
              <a:rPr lang="ru-RU" sz="1600" dirty="0">
                <a:solidFill>
                  <a:schemeClr val="bg2">
                    <a:lumMod val="10000"/>
                  </a:schemeClr>
                </a:solidFill>
              </a:rPr>
              <a:t>(внедрения подачи электронного заявления и выдачи справки через кабинет налогоплательщика); </a:t>
            </a:r>
            <a:endParaRPr lang="ru-RU" sz="1600" dirty="0" smtClean="0">
              <a:solidFill>
                <a:schemeClr val="bg2">
                  <a:lumMod val="10000"/>
                </a:schemeClr>
              </a:solidFill>
            </a:endParaRPr>
          </a:p>
          <a:p>
            <a:pPr marL="95250" indent="355600" algn="just">
              <a:spcBef>
                <a:spcPts val="0"/>
              </a:spcBef>
              <a:buNone/>
              <a:tabLst>
                <a:tab pos="723900" algn="l"/>
              </a:tabLst>
            </a:pPr>
            <a:r>
              <a:rPr lang="ru-RU" sz="1600" dirty="0" smtClean="0">
                <a:solidFill>
                  <a:schemeClr val="bg2">
                    <a:lumMod val="10000"/>
                  </a:schemeClr>
                </a:solidFill>
              </a:rPr>
              <a:t>- разработки </a:t>
            </a:r>
            <a:r>
              <a:rPr lang="ru-RU" sz="1600" dirty="0">
                <a:solidFill>
                  <a:schemeClr val="bg2">
                    <a:lumMod val="10000"/>
                  </a:schemeClr>
                </a:solidFill>
              </a:rPr>
              <a:t>новой формы справки, выдаваемых налоговыми органами с учетом международного опыта.</a:t>
            </a:r>
          </a:p>
          <a:p>
            <a:pPr marL="0" indent="0" algn="just">
              <a:buNone/>
            </a:pPr>
            <a:endParaRPr lang="ru-RU" sz="1400" i="1" dirty="0">
              <a:solidFill>
                <a:schemeClr val="accent2"/>
              </a:solidFill>
            </a:endParaRPr>
          </a:p>
          <a:p>
            <a:pPr algn="just">
              <a:buNone/>
            </a:pPr>
            <a:endParaRPr lang="ru-RU" sz="1600" dirty="0" smtClean="0"/>
          </a:p>
          <a:p>
            <a:pPr algn="just">
              <a:buNone/>
            </a:pPr>
            <a:endParaRPr lang="ru-RU" sz="1600" dirty="0"/>
          </a:p>
        </p:txBody>
      </p:sp>
      <p:sp>
        <p:nvSpPr>
          <p:cNvPr id="3" name="Заголовок 2"/>
          <p:cNvSpPr>
            <a:spLocks noGrp="1"/>
          </p:cNvSpPr>
          <p:nvPr>
            <p:ph type="title"/>
          </p:nvPr>
        </p:nvSpPr>
        <p:spPr>
          <a:xfrm>
            <a:off x="1080000" y="237600"/>
            <a:ext cx="7703960" cy="1022400"/>
          </a:xfrm>
        </p:spPr>
        <p:txBody>
          <a:bodyPr/>
          <a:lstStyle/>
          <a:p>
            <a:r>
              <a:rPr lang="ru-RU" sz="1800" b="1" i="1" dirty="0">
                <a:solidFill>
                  <a:schemeClr val="bg2">
                    <a:lumMod val="10000"/>
                  </a:schemeClr>
                </a:solidFill>
              </a:rPr>
              <a:t>Упрощение процедуры выдачи справки о полученных доходах и удержанных (уплаченных) налогах в РК (продолжение)</a:t>
            </a:r>
          </a:p>
        </p:txBody>
      </p:sp>
      <p:sp>
        <p:nvSpPr>
          <p:cNvPr id="4" name="Номер слайда 3"/>
          <p:cNvSpPr>
            <a:spLocks noGrp="1"/>
          </p:cNvSpPr>
          <p:nvPr>
            <p:ph type="sldNum" sz="quarter" idx="12"/>
          </p:nvPr>
        </p:nvSpPr>
        <p:spPr/>
        <p:txBody>
          <a:bodyPr/>
          <a:lstStyle/>
          <a:p>
            <a:pPr>
              <a:defRPr/>
            </a:pPr>
            <a:r>
              <a:rPr lang="ru-RU" dirty="0"/>
              <a:t>6</a:t>
            </a:r>
            <a:endParaRPr lang="en-GB" dirty="0"/>
          </a:p>
        </p:txBody>
      </p:sp>
    </p:spTree>
    <p:extLst>
      <p:ext uri="{BB962C8B-B14F-4D97-AF65-F5344CB8AC3E}">
        <p14:creationId xmlns:p14="http://schemas.microsoft.com/office/powerpoint/2010/main" val="2176674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ый прямоугольник 4"/>
          <p:cNvSpPr/>
          <p:nvPr/>
        </p:nvSpPr>
        <p:spPr>
          <a:xfrm>
            <a:off x="179512" y="3501008"/>
            <a:ext cx="8712968" cy="324036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
        <p:nvSpPr>
          <p:cNvPr id="2" name="Объект 1"/>
          <p:cNvSpPr>
            <a:spLocks noGrp="1"/>
          </p:cNvSpPr>
          <p:nvPr>
            <p:ph idx="1"/>
          </p:nvPr>
        </p:nvSpPr>
        <p:spPr/>
        <p:txBody>
          <a:bodyPr/>
          <a:lstStyle/>
          <a:p>
            <a:pPr marL="0" indent="449263" algn="just">
              <a:buNone/>
            </a:pPr>
            <a:r>
              <a:rPr lang="ru-RU" sz="1200" b="1" dirty="0" smtClean="0">
                <a:solidFill>
                  <a:schemeClr val="bg2">
                    <a:lumMod val="10000"/>
                  </a:schemeClr>
                </a:solidFill>
              </a:rPr>
              <a:t>Действующий </a:t>
            </a:r>
            <a:r>
              <a:rPr lang="ru-RU" sz="1200" b="1" dirty="0">
                <a:solidFill>
                  <a:schemeClr val="bg2">
                    <a:lumMod val="10000"/>
                  </a:schemeClr>
                </a:solidFill>
              </a:rPr>
              <a:t>порядок:</a:t>
            </a:r>
          </a:p>
          <a:p>
            <a:pPr marL="0" indent="449263" algn="just">
              <a:buNone/>
            </a:pPr>
            <a:r>
              <a:rPr lang="ru-RU" sz="1200" dirty="0" smtClean="0">
                <a:solidFill>
                  <a:schemeClr val="bg2">
                    <a:lumMod val="10000"/>
                  </a:schemeClr>
                </a:solidFill>
              </a:rPr>
              <a:t>Рассмотрение заявлений нерезидентов на </a:t>
            </a:r>
            <a:r>
              <a:rPr lang="ru-RU" sz="1200" dirty="0">
                <a:solidFill>
                  <a:schemeClr val="bg2">
                    <a:lumMod val="10000"/>
                  </a:schemeClr>
                </a:solidFill>
              </a:rPr>
              <a:t>возврат КПН </a:t>
            </a:r>
            <a:r>
              <a:rPr lang="ru-RU" sz="1200" dirty="0" smtClean="0">
                <a:solidFill>
                  <a:schemeClr val="bg2">
                    <a:lumMod val="10000"/>
                  </a:schemeClr>
                </a:solidFill>
              </a:rPr>
              <a:t>из бюджета или условного банковского вклада производиться  на уровне территориальных департаментов.</a:t>
            </a:r>
          </a:p>
          <a:p>
            <a:pPr marL="0" indent="449263" algn="just">
              <a:buNone/>
            </a:pPr>
            <a:r>
              <a:rPr lang="ru-RU" sz="1200" b="1" dirty="0">
                <a:solidFill>
                  <a:schemeClr val="bg2">
                    <a:lumMod val="10000"/>
                  </a:schemeClr>
                </a:solidFill>
              </a:rPr>
              <a:t>На практике:</a:t>
            </a:r>
          </a:p>
          <a:p>
            <a:pPr marL="0" indent="449263" algn="just">
              <a:buNone/>
            </a:pPr>
            <a:r>
              <a:rPr lang="ru-RU" sz="1200" dirty="0" smtClean="0">
                <a:solidFill>
                  <a:schemeClr val="bg2">
                    <a:lumMod val="10000"/>
                  </a:schemeClr>
                </a:solidFill>
              </a:rPr>
              <a:t>Отсутствие четкого порядка по перечню прилагаемых физическим лицом-нерезидентом и юридическим лицом-нерезидентом документов к заявлению, порядка рассмотрения заявления нерезидента, получившего доход от лица, не являющегося налоговым агентом, а также обжалования решения органа государственных доходов усложняет в целом возврат КПН нерезиденту. </a:t>
            </a:r>
          </a:p>
          <a:p>
            <a:pPr marL="177800" indent="273050" algn="just">
              <a:buFont typeface="Wingdings" pitchFamily="2" charset="2"/>
              <a:buChar char="ü"/>
            </a:pPr>
            <a:r>
              <a:rPr lang="ru-RU" sz="1200" b="1" u="sng" dirty="0" smtClean="0">
                <a:solidFill>
                  <a:schemeClr val="bg2">
                    <a:lumMod val="10000"/>
                  </a:schemeClr>
                </a:solidFill>
              </a:rPr>
              <a:t>Предлагается:</a:t>
            </a:r>
          </a:p>
          <a:p>
            <a:pPr marL="0" indent="449263" algn="just">
              <a:spcBef>
                <a:spcPts val="600"/>
              </a:spcBef>
              <a:buNone/>
            </a:pPr>
            <a:r>
              <a:rPr lang="ru-RU" sz="1200" dirty="0" smtClean="0">
                <a:solidFill>
                  <a:schemeClr val="bg2">
                    <a:lumMod val="10000"/>
                  </a:schemeClr>
                </a:solidFill>
              </a:rPr>
              <a:t>1. Структурирование статьи 217 НК путем разделения на 3 статьи, предусматривающие: </a:t>
            </a:r>
          </a:p>
          <a:p>
            <a:pPr marL="0" indent="450850" algn="just">
              <a:spcBef>
                <a:spcPts val="600"/>
              </a:spcBef>
              <a:buNone/>
            </a:pPr>
            <a:r>
              <a:rPr lang="ru-RU" sz="1200" dirty="0" smtClean="0">
                <a:solidFill>
                  <a:schemeClr val="bg2">
                    <a:lumMod val="10000"/>
                  </a:schemeClr>
                </a:solidFill>
              </a:rPr>
              <a:t>«Статья ???. Порядок представления нерезидентом заявления на возврат уплаченного подоходного налога из бюджета или условного банковского вклада на основании международного договора</a:t>
            </a:r>
          </a:p>
          <a:p>
            <a:pPr marL="0" indent="450850" algn="just">
              <a:spcBef>
                <a:spcPts val="600"/>
              </a:spcBef>
              <a:buNone/>
            </a:pPr>
            <a:r>
              <a:rPr lang="ru-RU" sz="1200" dirty="0">
                <a:solidFill>
                  <a:schemeClr val="bg2">
                    <a:lumMod val="10000"/>
                  </a:schemeClr>
                </a:solidFill>
              </a:rPr>
              <a:t>Статья ???. Порядок рассмотрения заявления нерезидента и принятия решения по результатам рассмотрения. </a:t>
            </a:r>
          </a:p>
          <a:p>
            <a:pPr marL="0" indent="450850" algn="just">
              <a:spcBef>
                <a:spcPts val="600"/>
              </a:spcBef>
              <a:buNone/>
            </a:pPr>
            <a:r>
              <a:rPr lang="ru-RU" sz="1200" dirty="0">
                <a:solidFill>
                  <a:schemeClr val="bg2">
                    <a:lumMod val="10000"/>
                  </a:schemeClr>
                </a:solidFill>
              </a:rPr>
              <a:t>Статья ???. Порядок обжалования решения по результатам рассмотрения заявления нерезидента и вынесение решения по результатам рассмотрения жалобы</a:t>
            </a:r>
            <a:r>
              <a:rPr lang="ru-RU" sz="1200" dirty="0" smtClean="0">
                <a:solidFill>
                  <a:schemeClr val="bg2">
                    <a:lumMod val="10000"/>
                  </a:schemeClr>
                </a:solidFill>
              </a:rPr>
              <a:t>.»</a:t>
            </a:r>
          </a:p>
          <a:p>
            <a:pPr marL="0" indent="449263" algn="just">
              <a:spcBef>
                <a:spcPts val="600"/>
              </a:spcBef>
              <a:buNone/>
            </a:pPr>
            <a:r>
              <a:rPr lang="ru-RU" sz="1200" dirty="0" smtClean="0">
                <a:solidFill>
                  <a:schemeClr val="bg2">
                    <a:lumMod val="10000"/>
                  </a:schemeClr>
                </a:solidFill>
              </a:rPr>
              <a:t>2</a:t>
            </a:r>
            <a:r>
              <a:rPr lang="ru-RU" sz="1200" dirty="0">
                <a:solidFill>
                  <a:schemeClr val="bg2">
                    <a:lumMod val="10000"/>
                  </a:schemeClr>
                </a:solidFill>
              </a:rPr>
              <a:t>. </a:t>
            </a:r>
            <a:r>
              <a:rPr lang="ru-RU" sz="1200" dirty="0" smtClean="0">
                <a:solidFill>
                  <a:schemeClr val="bg2">
                    <a:lumMod val="10000"/>
                  </a:schemeClr>
                </a:solidFill>
              </a:rPr>
              <a:t>Установить:</a:t>
            </a:r>
          </a:p>
          <a:p>
            <a:pPr marL="0" indent="449263" algn="just">
              <a:spcBef>
                <a:spcPts val="600"/>
              </a:spcBef>
              <a:buNone/>
            </a:pPr>
            <a:r>
              <a:rPr lang="ru-RU" sz="1200" dirty="0" smtClean="0">
                <a:solidFill>
                  <a:schemeClr val="bg2">
                    <a:lumMod val="10000"/>
                  </a:schemeClr>
                </a:solidFill>
              </a:rPr>
              <a:t>- порядок </a:t>
            </a:r>
            <a:r>
              <a:rPr lang="ru-RU" sz="1200" dirty="0">
                <a:solidFill>
                  <a:schemeClr val="bg2">
                    <a:lumMod val="10000"/>
                  </a:schemeClr>
                </a:solidFill>
              </a:rPr>
              <a:t>принятия решения и рассмотрения заявления нерезидентов, получивших доходы от лиц, не являющихся налоговыми агентами на основании приложенных документов к заявлению и ФНО, представленных нерезидентом</a:t>
            </a:r>
            <a:r>
              <a:rPr lang="ru-RU" sz="1200" dirty="0" smtClean="0">
                <a:solidFill>
                  <a:schemeClr val="bg2">
                    <a:lumMod val="10000"/>
                  </a:schemeClr>
                </a:solidFill>
              </a:rPr>
              <a:t>;</a:t>
            </a:r>
          </a:p>
          <a:p>
            <a:pPr marL="0" indent="450850" algn="just">
              <a:spcBef>
                <a:spcPts val="600"/>
              </a:spcBef>
              <a:buNone/>
            </a:pPr>
            <a:r>
              <a:rPr lang="ru-RU" sz="1200" dirty="0" smtClean="0">
                <a:solidFill>
                  <a:schemeClr val="bg2">
                    <a:lumMod val="10000"/>
                  </a:schemeClr>
                </a:solidFill>
              </a:rPr>
              <a:t>- перечень </a:t>
            </a:r>
            <a:r>
              <a:rPr lang="ru-RU" sz="1200" dirty="0">
                <a:solidFill>
                  <a:schemeClr val="bg2">
                    <a:lumMod val="10000"/>
                  </a:schemeClr>
                </a:solidFill>
              </a:rPr>
              <a:t>необходимых приложению к заявлению документом физическими лицами-нерезидентами и юридическими </a:t>
            </a:r>
            <a:r>
              <a:rPr lang="ru-RU" sz="1200" dirty="0" smtClean="0">
                <a:solidFill>
                  <a:schemeClr val="bg2">
                    <a:lumMod val="10000"/>
                  </a:schemeClr>
                </a:solidFill>
              </a:rPr>
              <a:t>лицами-нерезидентами.</a:t>
            </a:r>
            <a:endParaRPr lang="ru-RU" sz="1200" dirty="0">
              <a:solidFill>
                <a:schemeClr val="bg2">
                  <a:lumMod val="10000"/>
                </a:schemeClr>
              </a:solidFill>
            </a:endParaRPr>
          </a:p>
          <a:p>
            <a:pPr marL="0" indent="449263" algn="just">
              <a:buNone/>
            </a:pPr>
            <a:endParaRPr lang="ru-RU" sz="1600" dirty="0" smtClean="0">
              <a:solidFill>
                <a:schemeClr val="bg2">
                  <a:lumMod val="10000"/>
                </a:schemeClr>
              </a:solidFill>
            </a:endParaRPr>
          </a:p>
          <a:p>
            <a:pPr marL="0" indent="0" algn="just">
              <a:buNone/>
            </a:pPr>
            <a:endParaRPr lang="ru-RU" sz="1600" b="1" dirty="0" smtClean="0"/>
          </a:p>
          <a:p>
            <a:pPr marL="0" indent="0" algn="just">
              <a:buNone/>
            </a:pPr>
            <a:endParaRPr lang="ru-RU" sz="1600" dirty="0" smtClean="0"/>
          </a:p>
          <a:p>
            <a:pPr marL="0" indent="0">
              <a:buNone/>
            </a:pPr>
            <a:r>
              <a:rPr lang="ru-RU" sz="1600" dirty="0" smtClean="0"/>
              <a:t> </a:t>
            </a:r>
            <a:endParaRPr lang="ru-RU" sz="1600" dirty="0"/>
          </a:p>
        </p:txBody>
      </p:sp>
      <p:sp>
        <p:nvSpPr>
          <p:cNvPr id="3" name="Заголовок 2"/>
          <p:cNvSpPr>
            <a:spLocks noGrp="1"/>
          </p:cNvSpPr>
          <p:nvPr>
            <p:ph type="title"/>
          </p:nvPr>
        </p:nvSpPr>
        <p:spPr>
          <a:xfrm>
            <a:off x="1080000" y="237600"/>
            <a:ext cx="7596456" cy="1022400"/>
          </a:xfrm>
        </p:spPr>
        <p:txBody>
          <a:bodyPr/>
          <a:lstStyle/>
          <a:p>
            <a:r>
              <a:rPr lang="ru-RU" sz="1800" b="1" i="1" dirty="0">
                <a:solidFill>
                  <a:schemeClr val="bg2">
                    <a:lumMod val="10000"/>
                  </a:schemeClr>
                </a:solidFill>
              </a:rPr>
              <a:t>Порядок рассмотрения заявлений на возврат КПН с </a:t>
            </a:r>
            <a:r>
              <a:rPr lang="ru-RU" sz="1800" b="1" i="1" dirty="0" smtClean="0">
                <a:solidFill>
                  <a:schemeClr val="bg2">
                    <a:lumMod val="10000"/>
                  </a:schemeClr>
                </a:solidFill>
              </a:rPr>
              <a:t>нерезидентов</a:t>
            </a:r>
            <a:endParaRPr lang="ru-RU" sz="1800" dirty="0">
              <a:solidFill>
                <a:schemeClr val="bg2">
                  <a:lumMod val="10000"/>
                </a:schemeClr>
              </a:solidFill>
            </a:endParaRPr>
          </a:p>
        </p:txBody>
      </p:sp>
      <p:sp>
        <p:nvSpPr>
          <p:cNvPr id="4" name="Номер слайда 3"/>
          <p:cNvSpPr>
            <a:spLocks noGrp="1"/>
          </p:cNvSpPr>
          <p:nvPr>
            <p:ph type="sldNum" sz="quarter" idx="12"/>
          </p:nvPr>
        </p:nvSpPr>
        <p:spPr/>
        <p:txBody>
          <a:bodyPr/>
          <a:lstStyle/>
          <a:p>
            <a:pPr>
              <a:defRPr/>
            </a:pPr>
            <a:r>
              <a:rPr lang="ru-RU" dirty="0"/>
              <a:t>7</a:t>
            </a:r>
            <a:endParaRPr lang="en-GB" dirty="0"/>
          </a:p>
        </p:txBody>
      </p:sp>
    </p:spTree>
    <p:extLst>
      <p:ext uri="{BB962C8B-B14F-4D97-AF65-F5344CB8AC3E}">
        <p14:creationId xmlns:p14="http://schemas.microsoft.com/office/powerpoint/2010/main" val="2236288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ый прямоугольник 4"/>
          <p:cNvSpPr/>
          <p:nvPr/>
        </p:nvSpPr>
        <p:spPr>
          <a:xfrm>
            <a:off x="323528" y="3068960"/>
            <a:ext cx="8496944" cy="309634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
        <p:nvSpPr>
          <p:cNvPr id="2" name="Содержимое 1"/>
          <p:cNvSpPr>
            <a:spLocks noGrp="1"/>
          </p:cNvSpPr>
          <p:nvPr>
            <p:ph idx="1"/>
          </p:nvPr>
        </p:nvSpPr>
        <p:spPr>
          <a:xfrm>
            <a:off x="468331" y="1357298"/>
            <a:ext cx="8218487" cy="5214973"/>
          </a:xfrm>
        </p:spPr>
        <p:txBody>
          <a:bodyPr/>
          <a:lstStyle/>
          <a:p>
            <a:pPr marL="0" indent="449263" algn="just">
              <a:buNone/>
            </a:pPr>
            <a:r>
              <a:rPr lang="ru-RU" sz="1800" b="1" dirty="0" smtClean="0">
                <a:solidFill>
                  <a:schemeClr val="bg2">
                    <a:lumMod val="10000"/>
                  </a:schemeClr>
                </a:solidFill>
              </a:rPr>
              <a:t>Действующий порядок:</a:t>
            </a:r>
          </a:p>
          <a:p>
            <a:pPr marL="0" indent="449263" algn="just">
              <a:buNone/>
            </a:pPr>
            <a:r>
              <a:rPr lang="ru-RU" sz="1800" dirty="0" smtClean="0">
                <a:solidFill>
                  <a:schemeClr val="bg2">
                    <a:lumMod val="10000"/>
                  </a:schemeClr>
                </a:solidFill>
              </a:rPr>
              <a:t>В Налоговом кодексе не предусмотрен срок рассмотрения запроса компетентного органа иностранного государства при проведении </a:t>
            </a:r>
            <a:r>
              <a:rPr lang="ru-RU" sz="1800" dirty="0" err="1" smtClean="0">
                <a:solidFill>
                  <a:schemeClr val="bg2">
                    <a:lumMod val="10000"/>
                  </a:schemeClr>
                </a:solidFill>
              </a:rPr>
              <a:t>взаимосогласительных</a:t>
            </a:r>
            <a:r>
              <a:rPr lang="ru-RU" sz="1800" dirty="0" smtClean="0">
                <a:solidFill>
                  <a:schemeClr val="bg2">
                    <a:lumMod val="10000"/>
                  </a:schemeClr>
                </a:solidFill>
              </a:rPr>
              <a:t> процедур</a:t>
            </a:r>
          </a:p>
          <a:p>
            <a:pPr marL="0" indent="449263" algn="just">
              <a:buNone/>
            </a:pPr>
            <a:endParaRPr lang="ru-RU" sz="1800" dirty="0" smtClean="0">
              <a:solidFill>
                <a:schemeClr val="bg2">
                  <a:lumMod val="10000"/>
                </a:schemeClr>
              </a:solidFill>
            </a:endParaRPr>
          </a:p>
          <a:p>
            <a:pPr algn="just">
              <a:buFont typeface="Wingdings" pitchFamily="2" charset="2"/>
              <a:buChar char="ü"/>
            </a:pPr>
            <a:r>
              <a:rPr lang="ru-RU" sz="1800" b="1" u="sng" dirty="0" smtClean="0">
                <a:solidFill>
                  <a:schemeClr val="bg2">
                    <a:lumMod val="10000"/>
                  </a:schemeClr>
                </a:solidFill>
              </a:rPr>
              <a:t>Предлагается:</a:t>
            </a:r>
          </a:p>
          <a:p>
            <a:pPr marL="0" indent="449263" algn="just">
              <a:buNone/>
            </a:pPr>
            <a:r>
              <a:rPr lang="ru-RU" sz="1800" dirty="0" smtClean="0">
                <a:solidFill>
                  <a:schemeClr val="bg2">
                    <a:lumMod val="10000"/>
                  </a:schemeClr>
                </a:solidFill>
              </a:rPr>
              <a:t> Установить срок рассмотрения запроса   компетентных органов иностранных государств в рамках процедуры взаимного согласования по спорным вопросам, возникающим при применении положений Конвенции об </a:t>
            </a:r>
            <a:r>
              <a:rPr lang="ru-RU" sz="1800" dirty="0" err="1" smtClean="0">
                <a:solidFill>
                  <a:schemeClr val="bg2">
                    <a:lumMod val="10000"/>
                  </a:schemeClr>
                </a:solidFill>
              </a:rPr>
              <a:t>избежании</a:t>
            </a:r>
            <a:r>
              <a:rPr lang="ru-RU" sz="1800" dirty="0" smtClean="0">
                <a:solidFill>
                  <a:schemeClr val="bg2">
                    <a:lumMod val="10000"/>
                  </a:schemeClr>
                </a:solidFill>
              </a:rPr>
              <a:t> двойного налогообложения  с учетом рекомендаций </a:t>
            </a:r>
            <a:r>
              <a:rPr lang="en-US" sz="1800" dirty="0" smtClean="0">
                <a:solidFill>
                  <a:schemeClr val="bg2">
                    <a:lumMod val="10000"/>
                  </a:schemeClr>
                </a:solidFill>
              </a:rPr>
              <a:t>BEPS (</a:t>
            </a:r>
            <a:r>
              <a:rPr lang="ru-RU" sz="1800" dirty="0" smtClean="0">
                <a:solidFill>
                  <a:schemeClr val="bg2">
                    <a:lumMod val="10000"/>
                  </a:schemeClr>
                </a:solidFill>
              </a:rPr>
              <a:t>Действие 14 Усовершенствование </a:t>
            </a:r>
            <a:r>
              <a:rPr lang="ru-RU" sz="1800" dirty="0" err="1" smtClean="0">
                <a:solidFill>
                  <a:schemeClr val="bg2">
                    <a:lumMod val="10000"/>
                  </a:schemeClr>
                </a:solidFill>
              </a:rPr>
              <a:t>взаимосогласительной</a:t>
            </a:r>
            <a:r>
              <a:rPr lang="ru-RU" sz="1800" dirty="0" smtClean="0">
                <a:solidFill>
                  <a:schemeClr val="bg2">
                    <a:lumMod val="10000"/>
                  </a:schemeClr>
                </a:solidFill>
              </a:rPr>
              <a:t> процедуры)</a:t>
            </a:r>
            <a:r>
              <a:rPr lang="ru-RU" sz="1800" b="1" i="1" dirty="0">
                <a:solidFill>
                  <a:schemeClr val="bg2">
                    <a:lumMod val="10000"/>
                  </a:schemeClr>
                </a:solidFill>
              </a:rPr>
              <a:t> в течение шестидесяти календарных дней со дня его получения </a:t>
            </a:r>
            <a:r>
              <a:rPr lang="ru-RU" sz="1800" dirty="0" smtClean="0">
                <a:solidFill>
                  <a:schemeClr val="bg2">
                    <a:lumMod val="10000"/>
                  </a:schemeClr>
                </a:solidFill>
              </a:rPr>
              <a:t>. </a:t>
            </a:r>
          </a:p>
          <a:p>
            <a:endParaRPr lang="ru-RU" dirty="0"/>
          </a:p>
        </p:txBody>
      </p:sp>
      <p:sp>
        <p:nvSpPr>
          <p:cNvPr id="3" name="Заголовок 2"/>
          <p:cNvSpPr>
            <a:spLocks noGrp="1"/>
          </p:cNvSpPr>
          <p:nvPr>
            <p:ph type="title"/>
          </p:nvPr>
        </p:nvSpPr>
        <p:spPr>
          <a:xfrm>
            <a:off x="1080000" y="237600"/>
            <a:ext cx="7740472" cy="1022400"/>
          </a:xfrm>
        </p:spPr>
        <p:txBody>
          <a:bodyPr/>
          <a:lstStyle/>
          <a:p>
            <a:r>
              <a:rPr lang="ru-RU" sz="1800" b="1" i="1" dirty="0">
                <a:solidFill>
                  <a:schemeClr val="bg2">
                    <a:lumMod val="10000"/>
                  </a:schemeClr>
                </a:solidFill>
              </a:rPr>
              <a:t>С</a:t>
            </a:r>
            <a:r>
              <a:rPr lang="ru-RU" sz="1800" b="1" i="1" dirty="0" smtClean="0">
                <a:solidFill>
                  <a:schemeClr val="bg2">
                    <a:lumMod val="10000"/>
                  </a:schemeClr>
                </a:solidFill>
              </a:rPr>
              <a:t>рок </a:t>
            </a:r>
            <a:r>
              <a:rPr lang="ru-RU" sz="1800" b="1" i="1" dirty="0">
                <a:solidFill>
                  <a:schemeClr val="bg2">
                    <a:lumMod val="10000"/>
                  </a:schemeClr>
                </a:solidFill>
              </a:rPr>
              <a:t>рассмотрения запроса компетентного органа иностранного государства при проведении </a:t>
            </a:r>
            <a:r>
              <a:rPr lang="ru-RU" sz="1800" b="1" i="1" dirty="0" err="1">
                <a:solidFill>
                  <a:schemeClr val="bg2">
                    <a:lumMod val="10000"/>
                  </a:schemeClr>
                </a:solidFill>
              </a:rPr>
              <a:t>взаимосогласительных</a:t>
            </a:r>
            <a:r>
              <a:rPr lang="ru-RU" sz="1800" b="1" i="1" dirty="0">
                <a:solidFill>
                  <a:schemeClr val="bg2">
                    <a:lumMod val="10000"/>
                  </a:schemeClr>
                </a:solidFill>
              </a:rPr>
              <a:t> процедур</a:t>
            </a:r>
            <a:br>
              <a:rPr lang="ru-RU" sz="1800" b="1" i="1" dirty="0">
                <a:solidFill>
                  <a:schemeClr val="bg2">
                    <a:lumMod val="10000"/>
                  </a:schemeClr>
                </a:solidFill>
              </a:rPr>
            </a:br>
            <a:endParaRPr lang="ru-RU" sz="1800" b="1" i="1" dirty="0"/>
          </a:p>
        </p:txBody>
      </p:sp>
      <p:sp>
        <p:nvSpPr>
          <p:cNvPr id="4" name="Номер слайда 3"/>
          <p:cNvSpPr>
            <a:spLocks noGrp="1"/>
          </p:cNvSpPr>
          <p:nvPr>
            <p:ph type="sldNum" sz="quarter" idx="12"/>
          </p:nvPr>
        </p:nvSpPr>
        <p:spPr/>
        <p:txBody>
          <a:bodyPr/>
          <a:lstStyle/>
          <a:p>
            <a:pPr>
              <a:defRPr/>
            </a:pPr>
            <a:r>
              <a:rPr lang="ru-RU" dirty="0"/>
              <a:t>8</a:t>
            </a:r>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4_OECD_English_white">
  <a:themeElements>
    <a:clrScheme name="OECD white">
      <a:dk1>
        <a:srgbClr val="727272"/>
      </a:dk1>
      <a:lt1>
        <a:sysClr val="window" lastClr="FFFFFF"/>
      </a:lt1>
      <a:dk2>
        <a:srgbClr val="006299"/>
      </a:dk2>
      <a:lt2>
        <a:srgbClr val="E6E6E6"/>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ECD">
      <a:majorFont>
        <a:latin typeface="Arial"/>
        <a:ea typeface=""/>
        <a:cs typeface=""/>
      </a:majorFont>
      <a:minorFont>
        <a:latin typeface="Georgia"/>
        <a:ea typeface=""/>
        <a:cs typeface=""/>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1297</TotalTime>
  <Words>2084</Words>
  <Application>Microsoft Office PowerPoint</Application>
  <PresentationFormat>Экран (4:3)</PresentationFormat>
  <Paragraphs>144</Paragraphs>
  <Slides>13</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4_OECD_English_white</vt:lpstr>
      <vt:lpstr>Совершенствование налогового администрирования нерезидентов</vt:lpstr>
      <vt:lpstr>Определение понятия доходов из источников в РК и иностранных источников</vt:lpstr>
      <vt:lpstr>Порядок признания места нахождения эффективного управления (места нахождения фактического органа управления) в целях определения резидентства</vt:lpstr>
      <vt:lpstr>Порядок признания места нахождения эффективного управления (места нахождения фактического органа управления) в целях определения резидентства (продолжение)</vt:lpstr>
      <vt:lpstr> Налогообложение филиалов, представительств,   деятельность которых не приводит к образованию ПУ</vt:lpstr>
      <vt:lpstr>Упрощение процедуры подтверждения резидентства</vt:lpstr>
      <vt:lpstr>Упрощение процедуры выдачи справки о полученных доходах и удержанных (уплаченных) налогах в РК (продолжение)</vt:lpstr>
      <vt:lpstr>Порядок рассмотрения заявлений на возврат КПН с нерезидентов</vt:lpstr>
      <vt:lpstr>Срок рассмотрения запроса компетентного органа иностранного государства при проведении взаимосогласительных процедур </vt:lpstr>
      <vt:lpstr>Механизм размещения подоходного налога на  условном банковском вкладе</vt:lpstr>
      <vt:lpstr>Механизм уплаты КПН в случае наличия у юридического  лица-нерезидента на территории РК более одного ПУ</vt:lpstr>
      <vt:lpstr>Налогообложение доходов командированных в РК физических лиц-нерезидентов </vt:lpstr>
      <vt:lpstr>Другие предложения</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Совершенствование администрирования</dc:title>
  <dc:creator>user</dc:creator>
  <cp:lastModifiedBy>Айнур Рахметкалиева</cp:lastModifiedBy>
  <cp:revision>158</cp:revision>
  <cp:lastPrinted>2017-03-14T09:53:16Z</cp:lastPrinted>
  <dcterms:created xsi:type="dcterms:W3CDTF">2017-03-09T05:02:34Z</dcterms:created>
  <dcterms:modified xsi:type="dcterms:W3CDTF">2017-03-16T11:17:45Z</dcterms:modified>
</cp:coreProperties>
</file>