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94" r:id="rId2"/>
    <p:sldId id="295" r:id="rId3"/>
    <p:sldId id="290" r:id="rId4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7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4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4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6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31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5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9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30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66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1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68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41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B5952-1AE8-4916-B993-B6D5DB814B9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E50B-8720-4513-A7F0-554DF117A4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62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274"/>
            <a:ext cx="9144000" cy="7735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40" y="43403"/>
            <a:ext cx="914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b="1" kern="0" noProof="0" dirty="0" smtClean="0">
                <a:solidFill>
                  <a:schemeClr val="bg1"/>
                </a:solidFill>
                <a:latin typeface="Arial Narrow" pitchFamily="34" charset="0"/>
              </a:rPr>
              <a:t>КАК ЗАРЕГИСТРИРОВАТЬСЯ </a:t>
            </a:r>
            <a:r>
              <a:rPr lang="ru-RU" sz="2000" b="1" kern="0" dirty="0" smtClean="0">
                <a:solidFill>
                  <a:schemeClr val="bg1"/>
                </a:solidFill>
                <a:latin typeface="Arial Narrow" pitchFamily="34" charset="0"/>
              </a:rPr>
              <a:t>В КАЧЕСТВЕ </a:t>
            </a:r>
            <a:r>
              <a:rPr lang="ru-RU" sz="2000" b="1" kern="0" noProof="0" dirty="0" smtClean="0">
                <a:solidFill>
                  <a:schemeClr val="bg1"/>
                </a:solidFill>
                <a:latin typeface="Arial Narrow" pitchFamily="34" charset="0"/>
              </a:rPr>
              <a:t>НАЛОГОПЛАТЕЛЬЩИКА, ОСУЩЕСТВЛЯЮЩЕГО ЭЛЕКТРОННУЮ ТОРГОВЛЮ ТОВАРАМИ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334" y="862227"/>
            <a:ext cx="81047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Необходимо подать Уведомление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начале деятельности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в качестве налогоплательщика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, осуществляющего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отдельные виды деятельности </a:t>
            </a:r>
          </a:p>
          <a:p>
            <a:pPr marL="285750" indent="-285750" algn="ctr"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электронная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торговля товарами 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(</a:t>
            </a:r>
            <a:r>
              <a:rPr lang="ru-RU" i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не позднее трех рабочих дней до начала осуществления деятельности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5348" y="5870168"/>
            <a:ext cx="806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К  Уведомлению  </a:t>
            </a: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ДОКУМЕНТЫ  НЕ  ПРИЛАГАЮТСЯ</a:t>
            </a:r>
            <a:endParaRPr lang="ru-RU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9778" y="4221088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В Уведомлении указываются следующие сведения: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БИН/ИИН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Наименование</a:t>
            </a:r>
            <a:r>
              <a:rPr lang="ru-RU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; 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Место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нахождения;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Наименование управления государственных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доходов.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5" idx="6"/>
            <a:endCxn id="26" idx="2"/>
          </p:cNvCxnSpPr>
          <p:nvPr/>
        </p:nvCxnSpPr>
        <p:spPr>
          <a:xfrm>
            <a:off x="1799212" y="2907837"/>
            <a:ext cx="5870228" cy="3981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421650" y="2733577"/>
            <a:ext cx="377562" cy="34851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26" name="Овал 25"/>
          <p:cNvSpPr/>
          <p:nvPr/>
        </p:nvSpPr>
        <p:spPr>
          <a:xfrm>
            <a:off x="7669440" y="2773393"/>
            <a:ext cx="377562" cy="34851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903174" y="2143199"/>
            <a:ext cx="15199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Подача Уведомления </a:t>
            </a:r>
          </a:p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в электронном виде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50272" y="3097057"/>
            <a:ext cx="1572866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ГБД «Е-Лицензирование</a:t>
            </a:r>
            <a:r>
              <a:rPr lang="ru-RU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е</a:t>
            </a:r>
            <a:r>
              <a:rPr lang="en-US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license.kz</a:t>
            </a:r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Левая фигурная скобка 29"/>
          <p:cNvSpPr/>
          <p:nvPr/>
        </p:nvSpPr>
        <p:spPr>
          <a:xfrm rot="16200000">
            <a:off x="4594558" y="140819"/>
            <a:ext cx="248921" cy="6906766"/>
          </a:xfrm>
          <a:prstGeom prst="leftBrace">
            <a:avLst>
              <a:gd name="adj1" fmla="val 4879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655780" y="2109173"/>
            <a:ext cx="2178241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Автоматическая проверка корректности заполнения </a:t>
            </a:r>
            <a:endParaRPr lang="ru-RU" sz="11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формы </a:t>
            </a:r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уведомления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001886" y="3713663"/>
            <a:ext cx="13916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</a:rPr>
              <a:t>онлайн</a:t>
            </a:r>
          </a:p>
        </p:txBody>
      </p:sp>
      <p:sp>
        <p:nvSpPr>
          <p:cNvPr id="33" name="Овал 32"/>
          <p:cNvSpPr/>
          <p:nvPr/>
        </p:nvSpPr>
        <p:spPr>
          <a:xfrm>
            <a:off x="4556120" y="2753485"/>
            <a:ext cx="377562" cy="34851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085510" y="2338952"/>
            <a:ext cx="138049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Выдача талона</a:t>
            </a:r>
            <a:endParaRPr lang="ru-RU" sz="11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19852" y="3150649"/>
            <a:ext cx="1572866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ГБД «Е-Лицензирование</a:t>
            </a:r>
            <a:r>
              <a:rPr lang="ru-RU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е</a:t>
            </a:r>
            <a:r>
              <a:rPr lang="en-US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license.kz</a:t>
            </a:r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58468" y="3121912"/>
            <a:ext cx="1572866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ГБД «Е-Лицензирование</a:t>
            </a:r>
            <a:r>
              <a:rPr lang="ru-RU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1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е</a:t>
            </a:r>
            <a:r>
              <a:rPr lang="en-US" sz="11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license.kz</a:t>
            </a:r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5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274"/>
            <a:ext cx="9144000" cy="5709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88214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chemeClr val="bg1"/>
                </a:solidFill>
                <a:latin typeface="Arial Narrow" pitchFamily="34" charset="0"/>
              </a:rPr>
              <a:t>УСЛОВИЯ ДЛЯ ПОЛУЧЕНИЯ НАЛОГОВЫХ ЛЬГОТ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564" y="1500753"/>
            <a:ext cx="239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0" dirty="0">
                <a:solidFill>
                  <a:schemeClr val="bg1"/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91880" y="3186459"/>
            <a:ext cx="239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0" dirty="0" smtClean="0">
                <a:solidFill>
                  <a:schemeClr val="bg1"/>
                </a:solidFill>
                <a:latin typeface="Arial Narrow" pitchFamily="34" charset="0"/>
              </a:rPr>
              <a:t>2</a:t>
            </a:r>
            <a:endParaRPr lang="ru-RU" sz="2000" b="1" kern="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32176"/>
            <a:ext cx="8580908" cy="4916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вправе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получить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при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одновременном соблюдении следующих условий: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оформление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сделок по реализации товаров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в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электронном виде;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оплата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за товары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безналичным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платежом;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наличие собственной службы доставки товаров покупателю (получателю), либо наличие договоров с лицами, осуществляющими услуги по перевозке грузов, курьерскую и (или) почтовую деятельность;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доходы от осуществления электронной торговли товарами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составляет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не менее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90% совокупного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годового дохода; 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е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жегодное предоставление реестра оформленных сделок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по своей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деятельности,</a:t>
            </a:r>
            <a:endParaRPr lang="ru-RU" sz="19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   в случае оформления электронной счет-фактуры по каждой сделке </a:t>
            </a:r>
            <a:r>
              <a:rPr lang="ru-RU" sz="19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                                                      	предоставление реестра не </a:t>
            </a:r>
            <a:r>
              <a:rPr lang="ru-RU" sz="19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требуется.</a:t>
            </a:r>
            <a:endParaRPr lang="ru-RU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764702"/>
            <a:ext cx="6378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НАЛОГОВЫЕ ЛЬГОТЫ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корпоративный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/ индивидуальный подоходный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налог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 100 % 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75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khasenov\AppData\Local\Temp\уг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822" y="3972286"/>
            <a:ext cx="1544946" cy="154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59800" y="696443"/>
            <a:ext cx="37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НАЛОГОПЛАТЕЛЬЩИК, </a:t>
            </a:r>
            <a:endParaRPr lang="ru-RU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осуществляющий электронную 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торговлю </a:t>
            </a:r>
            <a:r>
              <a:rPr lang="ru-RU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товарами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92767" y="2172951"/>
            <a:ext cx="40569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Ежегодное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предоставление реестра оформленных сделок по своей 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деятельности, в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случае оформления электронной счет-фактуры по каждой 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сделке, предоставление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реестра не требуется </a:t>
            </a:r>
            <a:endParaRPr lang="ru-RU" sz="16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274"/>
            <a:ext cx="9144000" cy="55754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-10577" y="56441"/>
            <a:ext cx="90972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noProof="0" dirty="0" smtClean="0">
                <a:solidFill>
                  <a:schemeClr val="bg1"/>
                </a:solidFill>
                <a:latin typeface="Arial Narrow" pitchFamily="34" charset="0"/>
              </a:rPr>
              <a:t>НАЛОГОВЫЙ КОНТРОЛЬ ЭЛЕКТРОННОЙ ТОРГОВЛИ ТОВАРАМИ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34" name="Выгнутая вниз стрелка 33"/>
          <p:cNvSpPr/>
          <p:nvPr/>
        </p:nvSpPr>
        <p:spPr>
          <a:xfrm>
            <a:off x="4166125" y="6292112"/>
            <a:ext cx="1117777" cy="3772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80693" y="733133"/>
            <a:ext cx="389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БАНКИ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и организации, 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осуществляющие 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банковские услуги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809218" y="2536839"/>
            <a:ext cx="3024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Ежегодно сведения 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об остатках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и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движении денег на 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банковских счетах</a:t>
            </a:r>
            <a:endParaRPr lang="ru-RU" sz="16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8" name="Выгнутая вниз стрелка 27"/>
          <p:cNvSpPr/>
          <p:nvPr/>
        </p:nvSpPr>
        <p:spPr>
          <a:xfrm rot="10800000">
            <a:off x="4117529" y="5644041"/>
            <a:ext cx="1117468" cy="3772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0588" y="5832665"/>
            <a:ext cx="748850" cy="6104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Камера</a:t>
            </a:r>
          </a:p>
          <a:p>
            <a:pPr algn="ctr"/>
            <a:r>
              <a:rPr lang="ru-RU" sz="1400" b="1" dirty="0" err="1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льный</a:t>
            </a: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контроль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06762" y="2162065"/>
            <a:ext cx="3107336" cy="15805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1096" y="2111370"/>
            <a:ext cx="3797310" cy="17258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dkussainova\AppData\Local\Microsoft\Windows\Temporary Internet Files\Content.Outlook\6YYKZAW5\создание-интернет-магазин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7415"/>
            <a:ext cx="1314719" cy="92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kussainova\AppData\Local\Microsoft\Windows\Temporary Internet Files\Content.Outlook\6YYKZAW5\НБ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00" y="694750"/>
            <a:ext cx="949927" cy="94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низ 2"/>
          <p:cNvSpPr/>
          <p:nvPr/>
        </p:nvSpPr>
        <p:spPr>
          <a:xfrm>
            <a:off x="1835696" y="1700808"/>
            <a:ext cx="2751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7298925" y="1700808"/>
            <a:ext cx="2751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54028" y="1772816"/>
            <a:ext cx="51671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предоставление в КГД МФ </a:t>
            </a:r>
            <a:r>
              <a:rPr lang="ru-RU" sz="1600" i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РК следующей информации</a:t>
            </a:r>
            <a:endParaRPr lang="ru-RU" sz="1600" i="1" dirty="0"/>
          </a:p>
        </p:txBody>
      </p:sp>
      <p:sp>
        <p:nvSpPr>
          <p:cNvPr id="29" name="Стрелка вниз 28"/>
          <p:cNvSpPr/>
          <p:nvPr/>
        </p:nvSpPr>
        <p:spPr>
          <a:xfrm rot="18230401">
            <a:off x="3359551" y="3864610"/>
            <a:ext cx="275164" cy="699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3318654">
            <a:off x="5803802" y="3848366"/>
            <a:ext cx="275164" cy="699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47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5335</TotalTime>
  <Words>258</Words>
  <Application>Microsoft Office PowerPoint</Application>
  <PresentationFormat>Экран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торговля</dc:title>
  <dc:creator>Араш Хасенов</dc:creator>
  <cp:lastModifiedBy>dkussainova</cp:lastModifiedBy>
  <cp:revision>168</cp:revision>
  <cp:lastPrinted>2018-02-26T05:39:46Z</cp:lastPrinted>
  <dcterms:created xsi:type="dcterms:W3CDTF">2017-11-03T08:53:01Z</dcterms:created>
  <dcterms:modified xsi:type="dcterms:W3CDTF">2018-02-26T06:58:12Z</dcterms:modified>
</cp:coreProperties>
</file>